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handoutMasterIdLst>
    <p:handoutMasterId r:id="rId36"/>
  </p:handoutMasterIdLst>
  <p:sldIdLst>
    <p:sldId id="273" r:id="rId2"/>
    <p:sldId id="337" r:id="rId3"/>
    <p:sldId id="336" r:id="rId4"/>
    <p:sldId id="327" r:id="rId5"/>
    <p:sldId id="328" r:id="rId6"/>
    <p:sldId id="329" r:id="rId7"/>
    <p:sldId id="346" r:id="rId8"/>
    <p:sldId id="315" r:id="rId9"/>
    <p:sldId id="340" r:id="rId10"/>
    <p:sldId id="341" r:id="rId11"/>
    <p:sldId id="342" r:id="rId12"/>
    <p:sldId id="345" r:id="rId13"/>
    <p:sldId id="304" r:id="rId14"/>
    <p:sldId id="347" r:id="rId15"/>
    <p:sldId id="296" r:id="rId16"/>
    <p:sldId id="298" r:id="rId17"/>
    <p:sldId id="339" r:id="rId18"/>
    <p:sldId id="279" r:id="rId19"/>
    <p:sldId id="311" r:id="rId20"/>
    <p:sldId id="310" r:id="rId21"/>
    <p:sldId id="317" r:id="rId22"/>
    <p:sldId id="318" r:id="rId23"/>
    <p:sldId id="319" r:id="rId24"/>
    <p:sldId id="321" r:id="rId25"/>
    <p:sldId id="320" r:id="rId26"/>
    <p:sldId id="322" r:id="rId27"/>
    <p:sldId id="323" r:id="rId28"/>
    <p:sldId id="344" r:id="rId29"/>
    <p:sldId id="343" r:id="rId30"/>
    <p:sldId id="287" r:id="rId31"/>
    <p:sldId id="312" r:id="rId32"/>
    <p:sldId id="286" r:id="rId33"/>
    <p:sldId id="256" r:id="rId34"/>
  </p:sldIdLst>
  <p:sldSz cx="9144000" cy="6858000" type="screen4x3"/>
  <p:notesSz cx="6858000" cy="9144000"/>
  <p:defaultTextStyle>
    <a:defPPr>
      <a:defRPr lang="en-US"/>
    </a:defPPr>
    <a:lvl1pPr algn="l" rtl="0" fontAlgn="base">
      <a:spcBef>
        <a:spcPct val="0"/>
      </a:spcBef>
      <a:spcAft>
        <a:spcPct val="0"/>
      </a:spcAft>
      <a:defRPr sz="2000" kern="1200">
        <a:solidFill>
          <a:schemeClr val="tx1"/>
        </a:solidFill>
        <a:latin typeface="Comic Sans MS" pitchFamily="66" charset="0"/>
        <a:ea typeface="+mn-ea"/>
        <a:cs typeface="+mn-cs"/>
      </a:defRPr>
    </a:lvl1pPr>
    <a:lvl2pPr marL="457200" algn="l" rtl="0" fontAlgn="base">
      <a:spcBef>
        <a:spcPct val="0"/>
      </a:spcBef>
      <a:spcAft>
        <a:spcPct val="0"/>
      </a:spcAft>
      <a:defRPr sz="2000" kern="1200">
        <a:solidFill>
          <a:schemeClr val="tx1"/>
        </a:solidFill>
        <a:latin typeface="Comic Sans MS" pitchFamily="66" charset="0"/>
        <a:ea typeface="+mn-ea"/>
        <a:cs typeface="+mn-cs"/>
      </a:defRPr>
    </a:lvl2pPr>
    <a:lvl3pPr marL="914400" algn="l" rtl="0" fontAlgn="base">
      <a:spcBef>
        <a:spcPct val="0"/>
      </a:spcBef>
      <a:spcAft>
        <a:spcPct val="0"/>
      </a:spcAft>
      <a:defRPr sz="2000" kern="1200">
        <a:solidFill>
          <a:schemeClr val="tx1"/>
        </a:solidFill>
        <a:latin typeface="Comic Sans MS" pitchFamily="66" charset="0"/>
        <a:ea typeface="+mn-ea"/>
        <a:cs typeface="+mn-cs"/>
      </a:defRPr>
    </a:lvl3pPr>
    <a:lvl4pPr marL="1371600" algn="l" rtl="0" fontAlgn="base">
      <a:spcBef>
        <a:spcPct val="0"/>
      </a:spcBef>
      <a:spcAft>
        <a:spcPct val="0"/>
      </a:spcAft>
      <a:defRPr sz="2000" kern="1200">
        <a:solidFill>
          <a:schemeClr val="tx1"/>
        </a:solidFill>
        <a:latin typeface="Comic Sans MS" pitchFamily="66" charset="0"/>
        <a:ea typeface="+mn-ea"/>
        <a:cs typeface="+mn-cs"/>
      </a:defRPr>
    </a:lvl4pPr>
    <a:lvl5pPr marL="1828800" algn="l" rtl="0" fontAlgn="base">
      <a:spcBef>
        <a:spcPct val="0"/>
      </a:spcBef>
      <a:spcAft>
        <a:spcPct val="0"/>
      </a:spcAft>
      <a:defRPr sz="2000" kern="1200">
        <a:solidFill>
          <a:schemeClr val="tx1"/>
        </a:solidFill>
        <a:latin typeface="Comic Sans MS" pitchFamily="66" charset="0"/>
        <a:ea typeface="+mn-ea"/>
        <a:cs typeface="+mn-cs"/>
      </a:defRPr>
    </a:lvl5pPr>
    <a:lvl6pPr marL="2286000" algn="l" defTabSz="914400" rtl="0" eaLnBrk="1" latinLnBrk="0" hangingPunct="1">
      <a:defRPr sz="2000" kern="1200">
        <a:solidFill>
          <a:schemeClr val="tx1"/>
        </a:solidFill>
        <a:latin typeface="Comic Sans MS" pitchFamily="66" charset="0"/>
        <a:ea typeface="+mn-ea"/>
        <a:cs typeface="+mn-cs"/>
      </a:defRPr>
    </a:lvl6pPr>
    <a:lvl7pPr marL="2743200" algn="l" defTabSz="914400" rtl="0" eaLnBrk="1" latinLnBrk="0" hangingPunct="1">
      <a:defRPr sz="2000" kern="1200">
        <a:solidFill>
          <a:schemeClr val="tx1"/>
        </a:solidFill>
        <a:latin typeface="Comic Sans MS" pitchFamily="66" charset="0"/>
        <a:ea typeface="+mn-ea"/>
        <a:cs typeface="+mn-cs"/>
      </a:defRPr>
    </a:lvl7pPr>
    <a:lvl8pPr marL="3200400" algn="l" defTabSz="914400" rtl="0" eaLnBrk="1" latinLnBrk="0" hangingPunct="1">
      <a:defRPr sz="2000" kern="1200">
        <a:solidFill>
          <a:schemeClr val="tx1"/>
        </a:solidFill>
        <a:latin typeface="Comic Sans MS" pitchFamily="66" charset="0"/>
        <a:ea typeface="+mn-ea"/>
        <a:cs typeface="+mn-cs"/>
      </a:defRPr>
    </a:lvl8pPr>
    <a:lvl9pPr marL="3657600" algn="l" defTabSz="914400" rtl="0" eaLnBrk="1" latinLnBrk="0" hangingPunct="1">
      <a:defRPr sz="2000"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4D5040"/>
    <a:srgbClr val="000066"/>
    <a:srgbClr val="9FB1FF"/>
    <a:srgbClr val="CBD1FF"/>
    <a:srgbClr val="202C46"/>
    <a:srgbClr val="0099CC"/>
    <a:srgbClr val="B2BADC"/>
    <a:srgbClr val="19324B"/>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39" autoAdjust="0"/>
    <p:restoredTop sz="91228" autoAdjust="0"/>
  </p:normalViewPr>
  <p:slideViewPr>
    <p:cSldViewPr>
      <p:cViewPr>
        <p:scale>
          <a:sx n="60" d="100"/>
          <a:sy n="60" d="100"/>
        </p:scale>
        <p:origin x="-204" y="4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708"/>
    </p:cViewPr>
  </p:sorterViewPr>
  <p:notesViewPr>
    <p:cSldViewPr>
      <p:cViewPr varScale="1">
        <p:scale>
          <a:sx n="66" d="100"/>
          <a:sy n="66" d="100"/>
        </p:scale>
        <p:origin x="-1716"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6BFF10-2A57-4C20-8CBA-779895BF19CC}" type="datetimeFigureOut">
              <a:rPr lang="en-US" smtClean="0"/>
              <a:pPr/>
              <a:t>2/9/2011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6AEE023-74B1-4C20-AD06-29F3C1641C1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7BD56A4-B5EE-4D44-8612-D28A7E371E81}" type="datetimeFigureOut">
              <a:rPr lang="en-US"/>
              <a:pPr>
                <a:defRPr/>
              </a:pPr>
              <a:t>2/9/2011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06AFF0B-02A0-4372-ABE7-4AE48524F39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ANN:</a:t>
            </a:r>
            <a:r>
              <a:rPr lang="en-US" baseline="0" dirty="0" smtClean="0"/>
              <a:t> </a:t>
            </a:r>
            <a:r>
              <a:rPr lang="en-US" dirty="0" smtClean="0"/>
              <a:t>Intro, you can leave, miss the bags, info on wiki on your bookmark</a:t>
            </a:r>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1</a:t>
            </a:fld>
            <a:endParaRPr lang="en-US" sz="120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lvl="1" indent="-457200">
              <a:lnSpc>
                <a:spcPct val="150000"/>
              </a:lnSpc>
              <a:buFont typeface="Arial" pitchFamily="34" charset="0"/>
              <a:buNone/>
            </a:pPr>
            <a:r>
              <a:rPr lang="en-US" b="1" dirty="0" smtClean="0"/>
              <a:t>LINDA:</a:t>
            </a:r>
          </a:p>
          <a:p>
            <a:r>
              <a:rPr lang="en-US" sz="1200" kern="1200" dirty="0" smtClean="0">
                <a:solidFill>
                  <a:schemeClr val="tx1"/>
                </a:solidFill>
                <a:latin typeface="+mn-lt"/>
                <a:ea typeface="+mn-ea"/>
                <a:cs typeface="+mn-cs"/>
              </a:rPr>
              <a:t>Working together with Kim Lawing, our district Instructional Technology Coordinator,</a:t>
            </a:r>
            <a:r>
              <a:rPr lang="en-US" sz="1200" kern="1200" baseline="0" dirty="0" smtClean="0">
                <a:solidFill>
                  <a:schemeClr val="tx1"/>
                </a:solidFill>
                <a:latin typeface="+mn-lt"/>
                <a:ea typeface="+mn-ea"/>
                <a:cs typeface="+mn-cs"/>
              </a:rPr>
              <a:t> w</a:t>
            </a:r>
            <a:r>
              <a:rPr lang="en-US" sz="1200" kern="1200" dirty="0" smtClean="0">
                <a:solidFill>
                  <a:schemeClr val="tx1"/>
                </a:solidFill>
                <a:latin typeface="+mn-lt"/>
                <a:ea typeface="+mn-ea"/>
                <a:cs typeface="+mn-cs"/>
              </a:rPr>
              <a:t>e scheduled training dates, with administration approval, that work with each campus’ calendar</a:t>
            </a:r>
          </a:p>
          <a:p>
            <a:pPr lvl="0"/>
            <a:r>
              <a:rPr lang="en-US" sz="1200" kern="1200" dirty="0" smtClean="0">
                <a:solidFill>
                  <a:schemeClr val="tx1"/>
                </a:solidFill>
                <a:latin typeface="+mn-lt"/>
                <a:ea typeface="+mn-ea"/>
                <a:cs typeface="+mn-cs"/>
              </a:rPr>
              <a:t>Each new school year, district wide baseline training is offered. </a:t>
            </a:r>
          </a:p>
          <a:p>
            <a:pPr lvl="1"/>
            <a:r>
              <a:rPr lang="en-US" sz="1200" kern="1200" dirty="0" smtClean="0">
                <a:solidFill>
                  <a:schemeClr val="tx1"/>
                </a:solidFill>
                <a:latin typeface="+mn-lt"/>
                <a:ea typeface="+mn-ea"/>
                <a:cs typeface="+mn-cs"/>
              </a:rPr>
              <a:t>In September, staff learns how to utilize the district website, and create or update teacher web pages. These sites and pages are important resources in communicating with the community, parents, students and staff. </a:t>
            </a:r>
          </a:p>
          <a:p>
            <a:pPr lvl="1"/>
            <a:r>
              <a:rPr lang="en-US" sz="1200" kern="1200" dirty="0" smtClean="0">
                <a:solidFill>
                  <a:schemeClr val="tx1"/>
                </a:solidFill>
                <a:latin typeface="+mn-lt"/>
                <a:ea typeface="+mn-ea"/>
                <a:cs typeface="+mn-cs"/>
              </a:rPr>
              <a:t>In October, staff updates and submits their</a:t>
            </a:r>
            <a:r>
              <a:rPr lang="en-US" sz="1200" kern="1200" baseline="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STaR</a:t>
            </a:r>
            <a:r>
              <a:rPr lang="en-US" sz="1200" kern="1200" dirty="0" smtClean="0">
                <a:solidFill>
                  <a:schemeClr val="tx1"/>
                </a:solidFill>
                <a:latin typeface="+mn-lt"/>
                <a:ea typeface="+mn-ea"/>
                <a:cs typeface="+mn-cs"/>
              </a:rPr>
              <a:t> chart, which is an important resource for our administrators, to see how far we have come and where we need to go. </a:t>
            </a:r>
          </a:p>
          <a:p>
            <a:pPr lvl="1" indent="-457200">
              <a:lnSpc>
                <a:spcPct val="150000"/>
              </a:lnSpc>
              <a:buFont typeface="Arial" pitchFamily="34" charset="0"/>
              <a:buNone/>
            </a:pPr>
            <a:endParaRPr lang="en-US" dirty="0" smtClean="0">
              <a:latin typeface="Eras Medium ITC"/>
            </a:endParaRPr>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10</a:t>
            </a:fld>
            <a:endParaRPr lang="en-US" sz="120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lvl="1" indent="-457200">
              <a:lnSpc>
                <a:spcPct val="150000"/>
              </a:lnSpc>
              <a:buFont typeface="Arial" pitchFamily="34" charset="0"/>
              <a:buNone/>
            </a:pPr>
            <a:r>
              <a:rPr lang="en-US" b="1" dirty="0" smtClean="0"/>
              <a:t>LINDA:</a:t>
            </a:r>
          </a:p>
          <a:p>
            <a:pPr lvl="0"/>
            <a:r>
              <a:rPr lang="en-US" sz="1200" kern="1200" dirty="0" smtClean="0">
                <a:solidFill>
                  <a:schemeClr val="tx1"/>
                </a:solidFill>
                <a:latin typeface="+mn-lt"/>
                <a:ea typeface="+mn-ea"/>
                <a:cs typeface="+mn-cs"/>
              </a:rPr>
              <a:t>Additional monthly sessions are tailored to the needs of each campus. Examples include: </a:t>
            </a:r>
          </a:p>
          <a:p>
            <a:pPr lvl="1"/>
            <a:r>
              <a:rPr lang="en-US" sz="1200" kern="1200" dirty="0" smtClean="0">
                <a:solidFill>
                  <a:schemeClr val="tx1"/>
                </a:solidFill>
                <a:latin typeface="+mn-lt"/>
                <a:ea typeface="+mn-ea"/>
                <a:cs typeface="+mn-cs"/>
              </a:rPr>
              <a:t>Learning how to set up and use blogs to communicate with a class </a:t>
            </a:r>
          </a:p>
          <a:p>
            <a:pPr lvl="1"/>
            <a:r>
              <a:rPr lang="en-US" sz="1200" kern="1200" dirty="0" smtClean="0">
                <a:solidFill>
                  <a:schemeClr val="tx1"/>
                </a:solidFill>
                <a:latin typeface="+mn-lt"/>
                <a:ea typeface="+mn-ea"/>
                <a:cs typeface="+mn-cs"/>
              </a:rPr>
              <a:t>Using digital camcorders and digital cameras to share a student project </a:t>
            </a:r>
          </a:p>
          <a:p>
            <a:pPr lvl="1"/>
            <a:r>
              <a:rPr lang="en-US" sz="1200" kern="1200" dirty="0" smtClean="0">
                <a:solidFill>
                  <a:schemeClr val="tx1"/>
                </a:solidFill>
                <a:latin typeface="+mn-lt"/>
                <a:ea typeface="+mn-ea"/>
                <a:cs typeface="+mn-cs"/>
              </a:rPr>
              <a:t>Literacy ideas using Movie Maker and Photo Story</a:t>
            </a:r>
          </a:p>
          <a:p>
            <a:pPr lvl="1"/>
            <a:r>
              <a:rPr lang="en-US" sz="1200" kern="1200" dirty="0" smtClean="0">
                <a:solidFill>
                  <a:schemeClr val="tx1"/>
                </a:solidFill>
                <a:latin typeface="+mn-lt"/>
                <a:ea typeface="+mn-ea"/>
                <a:cs typeface="+mn-cs"/>
              </a:rPr>
              <a:t>Time management using Microsoft Outlook calendar – reminders, appointment tools</a:t>
            </a:r>
          </a:p>
          <a:p>
            <a:pPr lvl="1"/>
            <a:r>
              <a:rPr lang="en-US" sz="1200" kern="1200" dirty="0" err="1" smtClean="0">
                <a:solidFill>
                  <a:schemeClr val="tx1"/>
                </a:solidFill>
                <a:latin typeface="+mn-lt"/>
                <a:ea typeface="+mn-ea"/>
                <a:cs typeface="+mn-cs"/>
              </a:rPr>
              <a:t>Excell</a:t>
            </a:r>
            <a:r>
              <a:rPr lang="en-US" sz="1200" kern="1200" dirty="0" smtClean="0">
                <a:solidFill>
                  <a:schemeClr val="tx1"/>
                </a:solidFill>
                <a:latin typeface="+mn-lt"/>
                <a:ea typeface="+mn-ea"/>
                <a:cs typeface="+mn-cs"/>
              </a:rPr>
              <a:t> for record management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training is designed to support individual teacher growth and development. Sometimes it is just planting a seed, an idea, or overcoming a fear of trying something new. By having a scheduled date, teachers know they can come back and add to their knowledge base. We also leave ourselves open and available to help them where they need it – in the classroom. Teachers and staff are encouraged to share what they know. Sometimes this happens between two teachers, or in a small group, or even teacher lead technology training.</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If</a:t>
            </a:r>
            <a:r>
              <a:rPr lang="en-US" sz="1200" kern="1200" baseline="0" dirty="0" smtClean="0">
                <a:solidFill>
                  <a:schemeClr val="tx1"/>
                </a:solidFill>
                <a:latin typeface="+mn-lt"/>
                <a:ea typeface="+mn-ea"/>
                <a:cs typeface="+mn-cs"/>
              </a:rPr>
              <a:t> collaboration is challenging on your campus or district, design to make it happen in baby steps. Plan a small project every 6 or 9 weeks and build from there.</a:t>
            </a:r>
          </a:p>
          <a:p>
            <a:endParaRPr lang="en-US" sz="1200" kern="1200" baseline="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pPr lvl="1" indent="-457200">
              <a:lnSpc>
                <a:spcPct val="150000"/>
              </a:lnSpc>
              <a:buFont typeface="Arial" pitchFamily="34" charset="0"/>
              <a:buNone/>
            </a:pPr>
            <a:endParaRPr lang="en-US" b="1"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11</a:t>
            </a:fld>
            <a:endParaRPr lang="en-US" sz="120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lvl="1" indent="-457200">
              <a:lnSpc>
                <a:spcPct val="150000"/>
              </a:lnSpc>
              <a:buFont typeface="Arial" pitchFamily="34" charset="0"/>
              <a:buNone/>
            </a:pPr>
            <a:r>
              <a:rPr lang="en-US" b="1" dirty="0" smtClean="0"/>
              <a:t>LINDA:</a:t>
            </a:r>
          </a:p>
          <a:p>
            <a:r>
              <a:rPr lang="en-US" sz="1600" b="1" dirty="0" smtClean="0">
                <a:latin typeface="Eras Medium ITC" pitchFamily="34" charset="0"/>
              </a:rPr>
              <a:t>Tips for Collaboration</a:t>
            </a:r>
          </a:p>
          <a:p>
            <a:pPr marL="457200" indent="-457200">
              <a:lnSpc>
                <a:spcPct val="150000"/>
              </a:lnSpc>
              <a:buFont typeface="Arial" pitchFamily="34" charset="0"/>
              <a:buChar char="•"/>
            </a:pPr>
            <a:r>
              <a:rPr lang="en-US" dirty="0" smtClean="0">
                <a:latin typeface="Eras Medium ITC" pitchFamily="34" charset="0"/>
              </a:rPr>
              <a:t>There</a:t>
            </a:r>
            <a:r>
              <a:rPr lang="en-US" baseline="0" dirty="0" smtClean="0">
                <a:latin typeface="Eras Medium ITC" pitchFamily="34" charset="0"/>
              </a:rPr>
              <a:t> are many books, resources and links that can give you tips for </a:t>
            </a:r>
            <a:r>
              <a:rPr lang="en-US" baseline="0" dirty="0" err="1" smtClean="0">
                <a:latin typeface="Eras Medium ITC" pitchFamily="34" charset="0"/>
              </a:rPr>
              <a:t>collaboraton</a:t>
            </a:r>
            <a:endParaRPr lang="en-US" dirty="0" smtClean="0">
              <a:latin typeface="Eras Medium ITC" pitchFamily="34" charset="0"/>
            </a:endParaRPr>
          </a:p>
          <a:p>
            <a:pPr marL="457200" indent="-457200">
              <a:lnSpc>
                <a:spcPct val="150000"/>
              </a:lnSpc>
              <a:buFont typeface="Arial" pitchFamily="34" charset="0"/>
              <a:buChar char="•"/>
            </a:pPr>
            <a:r>
              <a:rPr lang="en-US" dirty="0" smtClean="0">
                <a:latin typeface="Eras Medium ITC" pitchFamily="34" charset="0"/>
              </a:rPr>
              <a:t>Often teachers and students don’t see Library media specialists beyond the role of storyteller and checking out resources</a:t>
            </a:r>
          </a:p>
          <a:p>
            <a:pPr marL="457200" indent="-457200">
              <a:lnSpc>
                <a:spcPct val="150000"/>
              </a:lnSpc>
              <a:buFont typeface="Arial" pitchFamily="34" charset="0"/>
              <a:buChar char="•"/>
            </a:pPr>
            <a:r>
              <a:rPr lang="en-US" dirty="0" smtClean="0">
                <a:latin typeface="Eras Medium ITC" pitchFamily="34" charset="0"/>
              </a:rPr>
              <a:t>We a</a:t>
            </a:r>
            <a:r>
              <a:rPr lang="en-US" baseline="0" dirty="0" smtClean="0">
                <a:latin typeface="Eras Medium ITC" pitchFamily="34" charset="0"/>
              </a:rPr>
              <a:t>re co-teachers</a:t>
            </a:r>
            <a:endParaRPr lang="en-US" dirty="0" smtClean="0">
              <a:latin typeface="Eras Medium ITC" pitchFamily="34" charset="0"/>
            </a:endParaRPr>
          </a:p>
          <a:p>
            <a:pPr marL="457200" indent="-457200">
              <a:lnSpc>
                <a:spcPct val="150000"/>
              </a:lnSpc>
              <a:buFont typeface="Arial" pitchFamily="34" charset="0"/>
              <a:buChar char="•"/>
            </a:pPr>
            <a:r>
              <a:rPr lang="en-US" dirty="0" smtClean="0">
                <a:latin typeface="Eras Medium ITC" pitchFamily="34" charset="0"/>
              </a:rPr>
              <a:t>Join the learning community/ Go where the teachers are</a:t>
            </a:r>
          </a:p>
          <a:p>
            <a:pPr marL="457200" indent="-457200">
              <a:lnSpc>
                <a:spcPct val="150000"/>
              </a:lnSpc>
              <a:buFont typeface="Arial" pitchFamily="34" charset="0"/>
              <a:buChar char="•"/>
            </a:pPr>
            <a:r>
              <a:rPr lang="en-US" dirty="0" smtClean="0">
                <a:latin typeface="Eras Medium ITC" pitchFamily="34" charset="0"/>
              </a:rPr>
              <a:t>Think Big, start small</a:t>
            </a:r>
          </a:p>
          <a:p>
            <a:pPr marL="457200" indent="-457200">
              <a:lnSpc>
                <a:spcPct val="150000"/>
              </a:lnSpc>
              <a:buFont typeface="Arial" pitchFamily="34" charset="0"/>
              <a:buChar char="•"/>
            </a:pPr>
            <a:r>
              <a:rPr lang="en-US" dirty="0" smtClean="0">
                <a:latin typeface="Eras Medium ITC" pitchFamily="34" charset="0"/>
              </a:rPr>
              <a:t>Collaboration works both ways – what can teachers and colleagues do for you</a:t>
            </a:r>
          </a:p>
          <a:p>
            <a:pPr marL="457200" indent="-457200">
              <a:lnSpc>
                <a:spcPct val="150000"/>
              </a:lnSpc>
              <a:buFont typeface="Arial" pitchFamily="34" charset="0"/>
              <a:buChar char="•"/>
            </a:pPr>
            <a:r>
              <a:rPr lang="en-US" dirty="0" smtClean="0">
                <a:latin typeface="Eras Medium ITC" pitchFamily="34" charset="0"/>
              </a:rPr>
              <a:t>Also remember that some teachers will not collaborate with you,</a:t>
            </a:r>
            <a:r>
              <a:rPr lang="en-US" baseline="0" dirty="0" smtClean="0">
                <a:latin typeface="Eras Medium ITC" pitchFamily="34" charset="0"/>
              </a:rPr>
              <a:t> its not their way. That’s ok</a:t>
            </a:r>
            <a:endParaRPr lang="en-US" dirty="0" smtClean="0">
              <a:latin typeface="Eras Medium ITC" pitchFamily="34" charset="0"/>
            </a:endParaRPr>
          </a:p>
          <a:p>
            <a:pPr marL="457200" indent="-457200">
              <a:lnSpc>
                <a:spcPct val="150000"/>
              </a:lnSpc>
              <a:buFont typeface="Arial" pitchFamily="34" charset="0"/>
              <a:buChar char="•"/>
            </a:pPr>
            <a:r>
              <a:rPr lang="en-US" dirty="0" smtClean="0">
                <a:latin typeface="Eras Medium ITC" pitchFamily="34" charset="0"/>
              </a:rPr>
              <a:t>Bring something new (or new to your campus) and useful to the table</a:t>
            </a:r>
          </a:p>
          <a:p>
            <a:pPr marL="457200" indent="-457200">
              <a:lnSpc>
                <a:spcPct val="150000"/>
              </a:lnSpc>
              <a:buFont typeface="Arial" pitchFamily="34" charset="0"/>
              <a:buChar char="•"/>
            </a:pPr>
            <a:r>
              <a:rPr lang="en-US" dirty="0" smtClean="0">
                <a:latin typeface="Eras Medium ITC" pitchFamily="34" charset="0"/>
              </a:rPr>
              <a:t>“Most of all, ….the purposes of collaboration are to improve student learning outcomes and to grow with your colleagues as teachers.”</a:t>
            </a:r>
          </a:p>
          <a:p>
            <a:pPr marL="457200" indent="-457200">
              <a:lnSpc>
                <a:spcPct val="150000"/>
              </a:lnSpc>
              <a:buFont typeface="Arial" pitchFamily="34" charset="0"/>
              <a:buChar char="•"/>
            </a:pPr>
            <a:r>
              <a:rPr lang="en-US" dirty="0" smtClean="0">
                <a:latin typeface="Eras Medium ITC" pitchFamily="34" charset="0"/>
              </a:rPr>
              <a:t>Lets look now</a:t>
            </a:r>
            <a:r>
              <a:rPr lang="en-US" baseline="0" dirty="0" smtClean="0">
                <a:latin typeface="Eras Medium ITC" pitchFamily="34" charset="0"/>
              </a:rPr>
              <a:t> how we stepped off campus and extended </a:t>
            </a:r>
            <a:r>
              <a:rPr lang="en-US" baseline="0" smtClean="0">
                <a:latin typeface="Eras Medium ITC" pitchFamily="34" charset="0"/>
              </a:rPr>
              <a:t>our program </a:t>
            </a:r>
            <a:r>
              <a:rPr lang="en-US" baseline="0" dirty="0" smtClean="0">
                <a:latin typeface="Eras Medium ITC" pitchFamily="34" charset="0"/>
              </a:rPr>
              <a:t>even further.</a:t>
            </a:r>
            <a:endParaRPr lang="en-US" dirty="0">
              <a:latin typeface="Eras Medium ITC" pitchFamily="34" charset="0"/>
            </a:endParaRPr>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12</a:t>
            </a:fld>
            <a:endParaRPr lang="en-US" sz="1200">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latin typeface="+mn-lt"/>
                <a:ea typeface="+mn-ea"/>
                <a:cs typeface="+mn-cs"/>
              </a:rPr>
              <a:t>Kim: ACISD Media Fair</a:t>
            </a:r>
          </a:p>
          <a:p>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Media Fair – A Successful Model for Professional Development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Media Fair is designed for </a:t>
            </a:r>
            <a:r>
              <a:rPr lang="en-US" sz="1200" i="1" kern="1200" dirty="0" smtClean="0">
                <a:solidFill>
                  <a:schemeClr val="tx1"/>
                </a:solidFill>
                <a:latin typeface="+mn-lt"/>
                <a:ea typeface="+mn-ea"/>
                <a:cs typeface="+mn-cs"/>
              </a:rPr>
              <a:t>all</a:t>
            </a:r>
            <a:r>
              <a:rPr lang="en-US" sz="1200" kern="1200" dirty="0" smtClean="0">
                <a:solidFill>
                  <a:schemeClr val="tx1"/>
                </a:solidFill>
                <a:latin typeface="+mn-lt"/>
                <a:ea typeface="+mn-ea"/>
                <a:cs typeface="+mn-cs"/>
              </a:rPr>
              <a:t> District employees so that they may attain proficiency with the tools of technology. Aransas County ISD personnel must be trained on many and varied technology applications to perform technology related job duties. The result of this training is increased efficiency, an informed workforce, improved work flow and increased staff morale.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Media Fair sessions support the academic mission of helping faculty find innovative ways to use technology to achieve their teaching goals. Session are scheduled to draw on expertise, from each campus, in both technology and pedagogy, assist faculty with projects, share information across the district about effective practices and examine the effect of technology on teaching and learning.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Planning committee - create and populate committees.</a:t>
            </a:r>
          </a:p>
          <a:p>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Select a Theme</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Speaker</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Shirts for Presenters and Co-presenters </a:t>
            </a:r>
            <a:endParaRPr lang="en-US"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13</a:t>
            </a:fld>
            <a:endParaRPr lang="en-US" sz="120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latin typeface="+mn-lt"/>
                <a:ea typeface="+mn-ea"/>
                <a:cs typeface="+mn-cs"/>
              </a:rPr>
              <a:t>Kim: ACISD Media Fair</a:t>
            </a:r>
          </a:p>
          <a:p>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Media Fair – A Successful Model for Professional Development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Media Fair is designed for </a:t>
            </a:r>
            <a:r>
              <a:rPr lang="en-US" sz="1200" i="1" kern="1200" dirty="0" smtClean="0">
                <a:solidFill>
                  <a:schemeClr val="tx1"/>
                </a:solidFill>
                <a:latin typeface="+mn-lt"/>
                <a:ea typeface="+mn-ea"/>
                <a:cs typeface="+mn-cs"/>
              </a:rPr>
              <a:t>all</a:t>
            </a:r>
            <a:r>
              <a:rPr lang="en-US" sz="1200" kern="1200" dirty="0" smtClean="0">
                <a:solidFill>
                  <a:schemeClr val="tx1"/>
                </a:solidFill>
                <a:latin typeface="+mn-lt"/>
                <a:ea typeface="+mn-ea"/>
                <a:cs typeface="+mn-cs"/>
              </a:rPr>
              <a:t> District employees so that they may attain proficiency with the tools of technology. Aransas County ISD personnel must be trained on many and varied technology applications to perform technology related job duties. The result of this training is increased efficiency, an informed workforce, improved work flow and increased staff morale.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Media Fair sessions support the academic mission of helping faculty find innovative ways to use technology to achieve their teaching goals. Session are scheduled to draw on expertise, from each campus, in both technology and pedagogy, assist faculty with projects, share information across the district about effective practices and examine the effect of technology on teaching and learning.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Planning committee - create and populate committees.</a:t>
            </a:r>
          </a:p>
          <a:p>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Select a Theme</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Speaker</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Shirts for Presenters and Co-presenters </a:t>
            </a:r>
            <a:endParaRPr lang="en-US"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14</a:t>
            </a:fld>
            <a:endParaRPr lang="en-US" sz="120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b="1" kern="1200" dirty="0" smtClean="0">
                <a:solidFill>
                  <a:schemeClr val="tx1"/>
                </a:solidFill>
                <a:latin typeface="+mn-lt"/>
                <a:ea typeface="+mn-ea"/>
                <a:cs typeface="+mn-cs"/>
              </a:rPr>
              <a:t>Kim: </a:t>
            </a:r>
            <a:r>
              <a:rPr lang="en-US" sz="1200" kern="1200" dirty="0" smtClean="0">
                <a:solidFill>
                  <a:schemeClr val="tx1"/>
                </a:solidFill>
                <a:latin typeface="+mn-lt"/>
                <a:ea typeface="+mn-ea"/>
                <a:cs typeface="+mn-cs"/>
              </a:rPr>
              <a:t>Needs Survey</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Call for Presenters - session title, description, session length, skill level of participants, campus grade level, hardware needs, name of co-presenter, shirt sizes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Presenter/Trainer meeting- send a message to the presenter, </a:t>
            </a:r>
            <a:r>
              <a:rPr lang="en-US" sz="1200" kern="1200" dirty="0" err="1" smtClean="0">
                <a:solidFill>
                  <a:schemeClr val="tx1"/>
                </a:solidFill>
                <a:latin typeface="+mn-lt"/>
                <a:ea typeface="+mn-ea"/>
                <a:cs typeface="+mn-cs"/>
              </a:rPr>
              <a:t>asap</a:t>
            </a:r>
            <a:r>
              <a:rPr lang="en-US" sz="1200" kern="1200" dirty="0" smtClean="0">
                <a:solidFill>
                  <a:schemeClr val="tx1"/>
                </a:solidFill>
                <a:latin typeface="+mn-lt"/>
                <a:ea typeface="+mn-ea"/>
                <a:cs typeface="+mn-cs"/>
              </a:rPr>
              <a:t>, to inform them they have been selected. At the meeting they will receive their room assignment, shirt, session stickers and they will have time to work with the equipment in the room as they practice </a:t>
            </a:r>
            <a:r>
              <a:rPr lang="en-US" sz="1200" kern="1200" dirty="0" err="1" smtClean="0">
                <a:solidFill>
                  <a:schemeClr val="tx1"/>
                </a:solidFill>
                <a:latin typeface="+mn-lt"/>
                <a:ea typeface="+mn-ea"/>
                <a:cs typeface="+mn-cs"/>
              </a:rPr>
              <a:t>thier</a:t>
            </a:r>
            <a:r>
              <a:rPr lang="en-US" sz="1200" kern="1200" dirty="0" smtClean="0">
                <a:solidFill>
                  <a:schemeClr val="tx1"/>
                </a:solidFill>
                <a:latin typeface="+mn-lt"/>
                <a:ea typeface="+mn-ea"/>
                <a:cs typeface="+mn-cs"/>
              </a:rPr>
              <a:t> lesson.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Session participation stickers - each session will have 30 stickers for the attendance cards. If a trainer does not have enough stickers then they will write their session name on the attendance card with their initials.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Session Schedule - use campus teachers as trainers and as assistants. It is recommended that every session have an assistant.</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Expect a project from the session -assignments build in accountability so they will participate.</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Prizes -provide donation prizes, ask local businesses and group smaller donations into theme baskets.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Participant bags – program, schedule at a glance, session attendance card, door prize ticket for opening ceremony, gift (thumb drive), sharpened pencil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Session Attendance Cards with campus map on back– each session assistant will handout a participation sticker at the end of the session to be placed on the participants card.</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These cards are collected at the end of the day for door prizes and CEU.</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Help desk - an adult assistant with NHS or Student council students during each session.</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Lunch -provided for all.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Reflection/Evaluation - completed at the end of the last session before participants leave.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Participants will turn in their Session Attendance cards and wait for the final door prizes to be drawn. </a:t>
            </a:r>
            <a:endParaRPr lang="en-US" b="1" dirty="0" smtClean="0"/>
          </a:p>
          <a:p>
            <a:pPr eaLnBrk="1" hangingPunct="1"/>
            <a:endParaRPr lang="en-US" b="1" dirty="0" smtClean="0"/>
          </a:p>
          <a:p>
            <a:pPr eaLnBrk="1" hangingPunct="1"/>
            <a:r>
              <a:rPr lang="en-US" b="1" dirty="0" smtClean="0"/>
              <a:t>Session Attendance Card</a:t>
            </a:r>
            <a:r>
              <a:rPr lang="en-US" dirty="0" smtClean="0"/>
              <a:t>: Keep track of your card. You will be given those in the morning. After each session you will receive a sticker to put on yours.  These will be turned in at the end of the day, along with your evaluation. This session card will be used to give you credit for attending all day. There will be no sign in sheets.</a:t>
            </a:r>
          </a:p>
          <a:p>
            <a:pPr eaLnBrk="1" hangingPunct="1"/>
            <a:r>
              <a:rPr lang="en-US" dirty="0" smtClean="0"/>
              <a:t> </a:t>
            </a:r>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15</a:t>
            </a:fld>
            <a:endParaRPr lang="en-US" sz="1200">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z="1200" b="1" kern="1200" dirty="0" smtClean="0">
                <a:solidFill>
                  <a:schemeClr val="tx1"/>
                </a:solidFill>
                <a:latin typeface="+mn-lt"/>
                <a:ea typeface="+mn-ea"/>
                <a:cs typeface="+mn-cs"/>
              </a:rPr>
              <a:t>Kim: </a:t>
            </a:r>
            <a:r>
              <a:rPr lang="en-US" dirty="0" smtClean="0"/>
              <a:t>Facilities - in close proximity.  Labs, classrooms and laptop carts</a:t>
            </a:r>
          </a:p>
          <a:p>
            <a:pPr eaLnBrk="1" hangingPunct="1"/>
            <a:endParaRPr lang="en-US" dirty="0" smtClean="0"/>
          </a:p>
          <a:p>
            <a:pPr eaLnBrk="1" hangingPunct="1"/>
            <a:r>
              <a:rPr lang="en-US" dirty="0" smtClean="0"/>
              <a:t>Food – lunch provided, water and snacks available between sessions, keep on campus</a:t>
            </a:r>
          </a:p>
          <a:p>
            <a:pPr eaLnBrk="1" hangingPunct="1"/>
            <a:endParaRPr lang="en-US"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16</a:t>
            </a:fld>
            <a:endParaRPr lang="en-US" sz="1200">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z="1200" b="1" kern="1200" dirty="0" smtClean="0">
                <a:solidFill>
                  <a:schemeClr val="tx1"/>
                </a:solidFill>
                <a:latin typeface="+mn-lt"/>
                <a:ea typeface="+mn-ea"/>
                <a:cs typeface="+mn-cs"/>
              </a:rPr>
              <a:t>Kim: </a:t>
            </a:r>
            <a:r>
              <a:rPr lang="en-US" b="1" dirty="0" smtClean="0"/>
              <a:t>Help Desk:</a:t>
            </a:r>
            <a:r>
              <a:rPr lang="en-US" dirty="0" smtClean="0"/>
              <a:t> Visit the help desk if you have questions. It is located in the commons area near the office.</a:t>
            </a:r>
            <a:endParaRPr lang="en-US" b="1" dirty="0" smtClean="0"/>
          </a:p>
          <a:p>
            <a:pPr eaLnBrk="1" hangingPunct="1"/>
            <a:r>
              <a:rPr lang="en-US" b="1" dirty="0" smtClean="0"/>
              <a:t>Door Prizes</a:t>
            </a:r>
            <a:r>
              <a:rPr lang="en-US" dirty="0" smtClean="0"/>
              <a:t> will be awarded through out the day. Make sure you write your name on the back of your ticket and put it in the prize box. Your ticket is in your bag.</a:t>
            </a:r>
            <a:endParaRPr lang="en-US" b="1" dirty="0" smtClean="0"/>
          </a:p>
          <a:p>
            <a:pPr eaLnBrk="1" hangingPunct="1"/>
            <a:r>
              <a:rPr lang="en-US" b="1" dirty="0" smtClean="0"/>
              <a:t>Session Attendance Card</a:t>
            </a:r>
            <a:r>
              <a:rPr lang="en-US" dirty="0" smtClean="0"/>
              <a:t>: Keep track of your card. You will be given those in the morning. After each session you will receive a sticker to put on yours.  These will be turned in at the end of the day, along with your evaluation. This session card will be used to give you credit for attending all day. There will be no sign in sheets.</a:t>
            </a:r>
          </a:p>
          <a:p>
            <a:pPr eaLnBrk="1" hangingPunct="1"/>
            <a:r>
              <a:rPr lang="en-US" dirty="0" smtClean="0"/>
              <a:t> </a:t>
            </a:r>
            <a:endParaRPr lang="en-US" b="1" dirty="0" smtClean="0"/>
          </a:p>
          <a:p>
            <a:pPr eaLnBrk="1" hangingPunct="1"/>
            <a:r>
              <a:rPr lang="en-US" b="1" dirty="0" smtClean="0"/>
              <a:t>Go green!</a:t>
            </a:r>
            <a:r>
              <a:rPr lang="en-US" dirty="0" smtClean="0"/>
              <a:t>  If you plan to take notes, you can do that on-line.  Just sign in to every computer that you use, save your notes to your H-drive, and </a:t>
            </a:r>
            <a:r>
              <a:rPr lang="en-US" b="1" dirty="0" smtClean="0"/>
              <a:t>make sure </a:t>
            </a:r>
            <a:r>
              <a:rPr lang="en-US" b="1" u="sng" dirty="0" smtClean="0"/>
              <a:t>you sign out </a:t>
            </a:r>
            <a:r>
              <a:rPr lang="en-US" b="1" dirty="0" smtClean="0"/>
              <a:t>when you are done</a:t>
            </a:r>
            <a:r>
              <a:rPr lang="en-US" dirty="0" smtClean="0"/>
              <a:t> </a:t>
            </a:r>
            <a:endParaRPr lang="en-US" b="1" dirty="0" smtClean="0"/>
          </a:p>
          <a:p>
            <a:pPr eaLnBrk="1" hangingPunct="1"/>
            <a:r>
              <a:rPr lang="en-US" b="1" dirty="0" smtClean="0"/>
              <a:t>Food:</a:t>
            </a:r>
            <a:r>
              <a:rPr lang="en-US" dirty="0" smtClean="0"/>
              <a:t> We will have granola bars, coffee, and water in the morning, and lunch will be provided for everyone.  </a:t>
            </a:r>
          </a:p>
          <a:p>
            <a:pPr eaLnBrk="1" hangingPunct="1"/>
            <a:r>
              <a:rPr lang="en-US" dirty="0" smtClean="0"/>
              <a:t> </a:t>
            </a:r>
            <a:endParaRPr lang="en-US" b="1" dirty="0" smtClean="0"/>
          </a:p>
          <a:p>
            <a:pPr eaLnBrk="1" hangingPunct="1"/>
            <a:r>
              <a:rPr lang="en-US" b="1" dirty="0" smtClean="0"/>
              <a:t>Plan for the follow-up day: </a:t>
            </a:r>
            <a:r>
              <a:rPr lang="en-US" dirty="0" smtClean="0"/>
              <a:t> Remember that on Tuesday, you are being given ½ day to practice what you learned.  During your training on Monday, keep thinking how you can use what you learn the next day to produce or fix something in your area.</a:t>
            </a:r>
          </a:p>
          <a:p>
            <a:pPr eaLnBrk="1" hangingPunct="1"/>
            <a:endParaRPr lang="en-US"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17</a:t>
            </a:fld>
            <a:endParaRPr lang="en-US" sz="1200">
              <a:latin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Jessica:</a:t>
            </a:r>
            <a:r>
              <a:rPr lang="en-US" baseline="0" dirty="0" smtClean="0"/>
              <a:t>  All of the mission statements and goals and professional development and committees mean nothing if they do not reach the students in the classroom.  What we have next is a collage of sorts to show you some of the different settings that were impacted by our media initiative.</a:t>
            </a:r>
            <a:endParaRPr lang="en-US"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18</a:t>
            </a:fld>
            <a:endParaRPr lang="en-US" sz="1200">
              <a:latin typeface="Calibri"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Jessica: </a:t>
            </a:r>
          </a:p>
          <a:p>
            <a:pPr eaLnBrk="1" hangingPunct="1"/>
            <a:r>
              <a:rPr lang="en-US" dirty="0" smtClean="0">
                <a:latin typeface="Eras Medium ITC"/>
              </a:rPr>
              <a:t>In</a:t>
            </a:r>
            <a:r>
              <a:rPr lang="en-US" baseline="0" dirty="0" smtClean="0">
                <a:latin typeface="Eras Medium ITC"/>
              </a:rPr>
              <a:t> this picture….</a:t>
            </a:r>
            <a:r>
              <a:rPr lang="en-US" dirty="0" smtClean="0">
                <a:latin typeface="Eras Medium ITC"/>
              </a:rPr>
              <a:t>students are engaged by Middle School students through video conferencing curriculum based activities.</a:t>
            </a:r>
          </a:p>
          <a:p>
            <a:pPr eaLnBrk="1" hangingPunct="1"/>
            <a:r>
              <a:rPr lang="en-US" dirty="0" smtClean="0">
                <a:latin typeface="Eras Medium ITC"/>
              </a:rPr>
              <a:t>Additionally</a:t>
            </a:r>
            <a:r>
              <a:rPr lang="en-US" baseline="0" dirty="0" smtClean="0">
                <a:latin typeface="Eras Medium ITC"/>
              </a:rPr>
              <a:t> increased the number of virtual professional development opportunities for teachers</a:t>
            </a:r>
          </a:p>
          <a:p>
            <a:pPr eaLnBrk="1" hangingPunct="1"/>
            <a:r>
              <a:rPr lang="en-US" baseline="0" dirty="0" smtClean="0">
                <a:latin typeface="Eras Medium ITC"/>
              </a:rPr>
              <a:t>Tech Tuesday – high school </a:t>
            </a:r>
            <a:r>
              <a:rPr lang="en-US" baseline="0" dirty="0" err="1" smtClean="0">
                <a:latin typeface="Eras Medium ITC"/>
              </a:rPr>
              <a:t>Skyped</a:t>
            </a:r>
            <a:r>
              <a:rPr lang="en-US" baseline="0" dirty="0" smtClean="0">
                <a:latin typeface="Eras Medium ITC"/>
              </a:rPr>
              <a:t> with middle school.</a:t>
            </a:r>
            <a:endParaRPr lang="en-US" dirty="0" smtClean="0">
              <a:latin typeface="Eras Medium ITC"/>
            </a:endParaRPr>
          </a:p>
          <a:p>
            <a:pPr eaLnBrk="1" hangingPunct="1"/>
            <a:endParaRPr lang="en-US" baseline="0" dirty="0" smtClean="0">
              <a:latin typeface="Eras Medium ITC"/>
            </a:endParaRPr>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19</a:t>
            </a:fld>
            <a:endParaRPr lang="en-US" sz="120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ANN:</a:t>
            </a: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A06AFF0B-02A0-4372-ABE7-4AE48524F399}"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Jessica: </a:t>
            </a:r>
          </a:p>
          <a:p>
            <a:pPr eaLnBrk="1" hangingPunct="1"/>
            <a:r>
              <a:rPr lang="en-US" sz="1200" dirty="0" smtClean="0">
                <a:latin typeface="Arial Narrow" pitchFamily="34" charset="0"/>
              </a:rPr>
              <a:t>Kindergarten students create Valentine letters  in MS Word to take home to parents.</a:t>
            </a:r>
          </a:p>
          <a:p>
            <a:pPr eaLnBrk="1" hangingPunct="1"/>
            <a:r>
              <a:rPr lang="en-US" sz="1200" dirty="0" smtClean="0">
                <a:latin typeface="Arial Narrow" pitchFamily="34" charset="0"/>
              </a:rPr>
              <a:t>High school and middle school students have increased communication t</a:t>
            </a:r>
            <a:r>
              <a:rPr lang="en-US" sz="1200" baseline="0" dirty="0" smtClean="0">
                <a:latin typeface="Arial Narrow" pitchFamily="34" charset="0"/>
              </a:rPr>
              <a:t>hrough email. </a:t>
            </a:r>
          </a:p>
          <a:p>
            <a:pPr eaLnBrk="1" hangingPunct="1"/>
            <a:r>
              <a:rPr lang="en-US" sz="1200" baseline="0" dirty="0" smtClean="0">
                <a:latin typeface="Arial Narrow" pitchFamily="34" charset="0"/>
              </a:rPr>
              <a:t>Social networking has become a huge part our students’ lives but with so many stipulations trickling down from the state, our district has decided to put time into our own “social network” to be used by students and teachers.  This program imitates the design of </a:t>
            </a:r>
            <a:r>
              <a:rPr lang="en-US" sz="1200" baseline="0" dirty="0" err="1" smtClean="0">
                <a:latin typeface="Arial Narrow" pitchFamily="34" charset="0"/>
              </a:rPr>
              <a:t>Edmoto</a:t>
            </a:r>
            <a:r>
              <a:rPr lang="en-US" sz="1200" baseline="0" dirty="0" smtClean="0">
                <a:latin typeface="Arial Narrow" pitchFamily="34" charset="0"/>
              </a:rPr>
              <a:t> (</a:t>
            </a:r>
            <a:r>
              <a:rPr lang="en-US" sz="1200" baseline="0" dirty="0" err="1" smtClean="0">
                <a:latin typeface="Arial Narrow" pitchFamily="34" charset="0"/>
              </a:rPr>
              <a:t>facebook</a:t>
            </a:r>
            <a:r>
              <a:rPr lang="en-US" sz="1200" baseline="0" dirty="0" smtClean="0">
                <a:latin typeface="Arial Narrow" pitchFamily="34" charset="0"/>
              </a:rPr>
              <a:t> look-alike for teachers) but creates a safe environment for teachers to talk to students in their web friendly setting.</a:t>
            </a:r>
            <a:endParaRPr lang="en-US" dirty="0" smtClean="0">
              <a:solidFill>
                <a:srgbClr val="FF0000"/>
              </a:solidFill>
            </a:endParaRPr>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20</a:t>
            </a:fld>
            <a:endParaRPr lang="en-US" sz="1200">
              <a:latin typeface="Calibri"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Jessica: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latin typeface="Arial Narrow" pitchFamily="34" charset="0"/>
              </a:rPr>
              <a:t>Using </a:t>
            </a:r>
            <a:r>
              <a:rPr lang="en-US" sz="1200" dirty="0" err="1" smtClean="0">
                <a:latin typeface="Arial Narrow" pitchFamily="34" charset="0"/>
              </a:rPr>
              <a:t>Animoto</a:t>
            </a:r>
            <a:r>
              <a:rPr lang="en-US" sz="1200" dirty="0" smtClean="0">
                <a:latin typeface="Arial Narrow" pitchFamily="34" charset="0"/>
              </a:rPr>
              <a:t>,</a:t>
            </a:r>
            <a:r>
              <a:rPr lang="en-US" sz="1200" baseline="0" dirty="0" smtClean="0">
                <a:latin typeface="Arial Narrow" pitchFamily="34" charset="0"/>
              </a:rPr>
              <a:t> we have offered students an opportunity to represent their self selected books in a manner that utilizes the video, audio and verbal.</a:t>
            </a:r>
            <a:endParaRPr lang="en-US" sz="1200" dirty="0" smtClean="0">
              <a:latin typeface="Arial Narrow"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aseline="0" dirty="0" smtClean="0">
              <a:latin typeface="Arial Narrow"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latin typeface="Arial Narrow" pitchFamily="34" charset="0"/>
              </a:rPr>
              <a:t>– This can be found at the elementary and secondary levels across contents.</a:t>
            </a:r>
            <a:endParaRPr lang="en-US" sz="1200" dirty="0" smtClean="0">
              <a:latin typeface="Arial Narrow" pitchFamily="34" charset="0"/>
            </a:endParaRPr>
          </a:p>
          <a:p>
            <a:pPr eaLnBrk="1" hangingPunct="1"/>
            <a:endParaRPr lang="en-US"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21</a:t>
            </a:fld>
            <a:endParaRPr lang="en-US" sz="1200">
              <a:latin typeface="Calibri"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latin typeface="Arial Narrow" pitchFamily="34" charset="0"/>
              </a:rPr>
              <a:t>Jessica: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latin typeface="Arial Narrow" pitchFamily="34" charset="0"/>
              </a:rPr>
              <a:t>Students in 8</a:t>
            </a:r>
            <a:r>
              <a:rPr lang="en-US" sz="1200" baseline="30000" dirty="0" smtClean="0">
                <a:latin typeface="Arial Narrow" pitchFamily="34" charset="0"/>
              </a:rPr>
              <a:t>th</a:t>
            </a:r>
            <a:r>
              <a:rPr lang="en-US" sz="1200" dirty="0" smtClean="0">
                <a:latin typeface="Arial Narrow" pitchFamily="34" charset="0"/>
              </a:rPr>
              <a:t> grade history classes compiled a database in Access to be used as a year long resource to reinforce US History TEKS.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dirty="0" smtClean="0">
              <a:latin typeface="Arial Narrow"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latin typeface="Arial Narrow" pitchFamily="34" charset="0"/>
              </a:rPr>
              <a:t>Students collaborating with each other</a:t>
            </a:r>
          </a:p>
          <a:p>
            <a:pPr eaLnBrk="1" hangingPunct="1"/>
            <a:endParaRPr lang="en-US"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22</a:t>
            </a:fld>
            <a:endParaRPr lang="en-US" sz="1200">
              <a:latin typeface="Calibri"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latin typeface="Arial Narrow" pitchFamily="34" charset="0"/>
              </a:rPr>
              <a:t>Jessica: Preparing for a government test, high school seniors utilized </a:t>
            </a:r>
            <a:r>
              <a:rPr lang="en-US" sz="1200" dirty="0" err="1" smtClean="0">
                <a:latin typeface="Arial Narrow" pitchFamily="34" charset="0"/>
              </a:rPr>
              <a:t>Quia</a:t>
            </a:r>
            <a:r>
              <a:rPr lang="en-US" sz="1200" dirty="0" smtClean="0">
                <a:latin typeface="Arial Narrow" pitchFamily="34" charset="0"/>
              </a:rPr>
              <a:t> where they received immediate feedback on quick response Q&amp;A.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dirty="0" smtClean="0">
              <a:latin typeface="Arial Narrow"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latin typeface="Arial Narrow" pitchFamily="34" charset="0"/>
              </a:rPr>
              <a:t>These</a:t>
            </a:r>
            <a:r>
              <a:rPr lang="en-US" sz="1200" baseline="0" dirty="0" smtClean="0">
                <a:latin typeface="Arial Narrow" pitchFamily="34" charset="0"/>
              </a:rPr>
              <a:t> study resources online provide inexpensive and sometimes free methods that students can use not just in class but as home as well.  Teachers and media specialists are working together to locate these resources weekly and then sharing with their colleagues in our Tech Tuesdays.  We almost always walk out with something new to try.</a:t>
            </a:r>
            <a:endParaRPr lang="en-US" sz="1200" dirty="0" smtClean="0">
              <a:latin typeface="Arial Narrow" pitchFamily="34" charset="0"/>
            </a:endParaRPr>
          </a:p>
          <a:p>
            <a:pPr eaLnBrk="1" hangingPunct="1"/>
            <a:endParaRPr lang="en-US"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23</a:t>
            </a:fld>
            <a:endParaRPr lang="en-US" sz="1200">
              <a:latin typeface="Calibri"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Jessica: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aseline="0" dirty="0" smtClean="0">
              <a:latin typeface="Arial Narrow"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latin typeface="Arial Narrow" pitchFamily="34" charset="0"/>
              </a:rPr>
              <a:t>This </a:t>
            </a:r>
            <a:r>
              <a:rPr lang="en-US" sz="1200" dirty="0" smtClean="0">
                <a:latin typeface="Arial Narrow" pitchFamily="34" charset="0"/>
              </a:rPr>
              <a:t>Food Science and Nutrition class at the high school used </a:t>
            </a:r>
            <a:r>
              <a:rPr lang="en-US" sz="1200" dirty="0" err="1" smtClean="0">
                <a:latin typeface="Arial Narrow" pitchFamily="34" charset="0"/>
              </a:rPr>
              <a:t>Glogster</a:t>
            </a:r>
            <a:r>
              <a:rPr lang="en-US" sz="1200" dirty="0" smtClean="0">
                <a:latin typeface="Arial Narrow" pitchFamily="34" charset="0"/>
              </a:rPr>
              <a:t> to create posters ….. Featuring Rachel Ray and Ace of Cakes owner Duff Goldman.</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latin typeface="Arial Narrow" pitchFamily="34" charset="0"/>
              </a:rPr>
              <a:t>With the high volumes of online products, teachers have</a:t>
            </a:r>
            <a:r>
              <a:rPr lang="en-US" sz="1200" baseline="0" dirty="0" smtClean="0">
                <a:latin typeface="Arial Narrow" pitchFamily="34" charset="0"/>
              </a:rPr>
              <a:t> become comfortable assessing student work right off the screen.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latin typeface="Arial Narrow" pitchFamily="34" charset="0"/>
              </a:rPr>
              <a:t>Additionally, our media specialists and teachers have increased the number of projects they post online avoiding all of the printing involved in assigning large tasks.  We have cut out the need to print instructions, processes, rubrics and resource guides by posting our assignments on our “Research Central” site borrowed from __________. We stole this idea, by the way, from TLA a few years back.  _______ granted us permission to use their design.  It made it’s way back into the hands of our teachers.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dirty="0" smtClean="0">
              <a:latin typeface="Arial Narrow"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dirty="0" smtClean="0">
              <a:latin typeface="Arial Narrow"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dirty="0" smtClean="0">
              <a:latin typeface="Arial Narrow" pitchFamily="34" charset="0"/>
            </a:endParaRPr>
          </a:p>
          <a:p>
            <a:pPr eaLnBrk="1" hangingPunct="1"/>
            <a:endParaRPr lang="en-US"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24</a:t>
            </a:fld>
            <a:endParaRPr lang="en-US" sz="1200">
              <a:latin typeface="Calibri"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Jessica: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Eras Medium ITC"/>
              </a:rPr>
              <a:t>Teachers turn a dry lesson into an engaging interactive learning experience.</a:t>
            </a:r>
          </a:p>
          <a:p>
            <a:endParaRPr lang="en-US" sz="1200" dirty="0" smtClean="0">
              <a:latin typeface="Arial Narrow" pitchFamily="34" charset="0"/>
            </a:endParaRPr>
          </a:p>
          <a:p>
            <a:endParaRPr lang="en-US" sz="1200" dirty="0" smtClean="0">
              <a:latin typeface="Arial Narrow" pitchFamily="34" charset="0"/>
            </a:endParaRPr>
          </a:p>
          <a:p>
            <a:r>
              <a:rPr lang="en-US" sz="1200" dirty="0" smtClean="0">
                <a:latin typeface="Arial Narrow" pitchFamily="34" charset="0"/>
              </a:rPr>
              <a:t>Furthering our quest to prevent plagiarism, librarians and teachers collaborated on a copyright lesson using Blabberize.com at the middle school.</a:t>
            </a:r>
          </a:p>
          <a:p>
            <a:r>
              <a:rPr lang="en-US" sz="1200" dirty="0" smtClean="0">
                <a:latin typeface="Arial Narrow" pitchFamily="34" charset="0"/>
              </a:rPr>
              <a:t> </a:t>
            </a:r>
          </a:p>
          <a:p>
            <a:pPr eaLnBrk="1" hangingPunct="1"/>
            <a:endParaRPr lang="en-US"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25</a:t>
            </a:fld>
            <a:endParaRPr lang="en-US" sz="1200">
              <a:latin typeface="Calibri"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Thank you</a:t>
            </a:r>
          </a:p>
          <a:p>
            <a:endParaRPr lang="en-US" dirty="0"/>
          </a:p>
        </p:txBody>
      </p:sp>
      <p:sp>
        <p:nvSpPr>
          <p:cNvPr id="4" name="Slide Number Placeholder 3"/>
          <p:cNvSpPr>
            <a:spLocks noGrp="1"/>
          </p:cNvSpPr>
          <p:nvPr>
            <p:ph type="sldNum" sz="quarter" idx="10"/>
          </p:nvPr>
        </p:nvSpPr>
        <p:spPr/>
        <p:txBody>
          <a:bodyPr/>
          <a:lstStyle/>
          <a:p>
            <a:pPr>
              <a:defRPr/>
            </a:pPr>
            <a:fld id="{A06AFF0B-02A0-4372-ABE7-4AE48524F399}"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Jessica: </a:t>
            </a:r>
          </a:p>
          <a:p>
            <a:pPr eaLnBrk="1" hangingPunct="1"/>
            <a:endParaRPr lang="en-US"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27</a:t>
            </a:fld>
            <a:endParaRPr lang="en-US" sz="1200">
              <a:latin typeface="Calibri"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06AFF0B-02A0-4372-ABE7-4AE48524F399}"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06AFF0B-02A0-4372-ABE7-4AE48524F399}"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ANN:</a:t>
            </a: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A06AFF0B-02A0-4372-ABE7-4AE48524F399}"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06AFF0B-02A0-4372-ABE7-4AE48524F399}"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06AFF0B-02A0-4372-ABE7-4AE48524F399}"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06AFF0B-02A0-4372-ABE7-4AE48524F399}"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F76A559-399B-4EF8-96DC-7CBFF4E009C7}" type="slidenum">
              <a:rPr lang="en-US"/>
              <a:pPr fontAlgn="base">
                <a:spcBef>
                  <a:spcPct val="0"/>
                </a:spcBef>
                <a:spcAft>
                  <a:spcPct val="0"/>
                </a:spcAft>
                <a:defRPr/>
              </a:pPr>
              <a:t>33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ANN:</a:t>
            </a:r>
            <a:r>
              <a:rPr lang="en-US" baseline="0" dirty="0" smtClean="0"/>
              <a:t>  </a:t>
            </a:r>
            <a:endParaRPr lang="en-US" dirty="0" smtClean="0"/>
          </a:p>
        </p:txBody>
      </p:sp>
      <p:sp>
        <p:nvSpPr>
          <p:cNvPr id="256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E94C419-DD00-47B6-BA15-912A8A225185}" type="slidenum">
              <a:rPr lang="en-US"/>
              <a:pPr fontAlgn="base">
                <a:spcBef>
                  <a:spcPct val="0"/>
                </a:spcBef>
                <a:spcAft>
                  <a:spcPct val="0"/>
                </a:spcAft>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ANN:</a:t>
            </a:r>
            <a:r>
              <a:rPr lang="en-US" baseline="0" dirty="0" smtClean="0"/>
              <a:t> </a:t>
            </a:r>
            <a:r>
              <a:rPr lang="en-US" dirty="0" smtClean="0"/>
              <a:t>Conference, LMAT, administrators</a:t>
            </a:r>
            <a:endParaRPr lang="en-US" dirty="0"/>
          </a:p>
        </p:txBody>
      </p:sp>
      <p:sp>
        <p:nvSpPr>
          <p:cNvPr id="4" name="Slide Number Placeholder 3"/>
          <p:cNvSpPr>
            <a:spLocks noGrp="1"/>
          </p:cNvSpPr>
          <p:nvPr>
            <p:ph type="sldNum" sz="quarter" idx="10"/>
          </p:nvPr>
        </p:nvSpPr>
        <p:spPr/>
        <p:txBody>
          <a:bodyPr/>
          <a:lstStyle/>
          <a:p>
            <a:pPr>
              <a:defRPr/>
            </a:pPr>
            <a:fld id="{A06AFF0B-02A0-4372-ABE7-4AE48524F399}"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ANN:</a:t>
            </a:r>
            <a:r>
              <a:rPr lang="en-US" baseline="0" dirty="0" smtClean="0"/>
              <a:t> </a:t>
            </a:r>
            <a:endParaRPr lang="en-US"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6</a:t>
            </a:fld>
            <a:endParaRPr lang="en-US" sz="120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ANN:</a:t>
            </a:r>
            <a:r>
              <a:rPr lang="en-US" baseline="0" dirty="0" smtClean="0"/>
              <a:t> </a:t>
            </a:r>
            <a:endParaRPr lang="en-US"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7</a:t>
            </a:fld>
            <a:endParaRPr lang="en-US" sz="120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dirty="0" smtClean="0"/>
              <a:t>LINDA: </a:t>
            </a:r>
            <a:r>
              <a:rPr lang="en-US" b="0" dirty="0" smtClean="0"/>
              <a:t>Now it</a:t>
            </a:r>
            <a:r>
              <a:rPr lang="en-US" b="0" baseline="0" dirty="0" smtClean="0"/>
              <a:t> was time to share </a:t>
            </a:r>
            <a:r>
              <a:rPr lang="en-US" b="0" dirty="0" smtClean="0"/>
              <a:t>the vision. </a:t>
            </a:r>
            <a:r>
              <a:rPr lang="en-US" sz="1200" kern="1200" dirty="0" smtClean="0">
                <a:solidFill>
                  <a:schemeClr val="tx1"/>
                </a:solidFill>
                <a:latin typeface="+mn-lt"/>
                <a:ea typeface="+mn-ea"/>
                <a:cs typeface="+mn-cs"/>
              </a:rPr>
              <a:t>Our goal to create an awareness of current media services and evaluate existing and new resources addressed the need to keep services and resources fresh on the minds of our staff. </a:t>
            </a:r>
          </a:p>
          <a:p>
            <a:endParaRPr lang="en-US" sz="1200" baseline="0" dirty="0" smtClean="0">
              <a:latin typeface="Arial Narrow" pitchFamily="34" charset="0"/>
            </a:endParaRPr>
          </a:p>
          <a:p>
            <a:endParaRPr lang="en-US" sz="1200" baseline="0" dirty="0" smtClean="0">
              <a:latin typeface="Arial Narrow" pitchFamily="34" charset="0"/>
            </a:endParaRPr>
          </a:p>
          <a:p>
            <a:endParaRPr lang="en-US" sz="1200" baseline="0" dirty="0" smtClean="0">
              <a:latin typeface="Arial Narrow" pitchFamily="34" charset="0"/>
            </a:endParaRPr>
          </a:p>
          <a:p>
            <a:pPr eaLnBrk="1" hangingPunct="1"/>
            <a:endParaRPr lang="en-US" b="1" dirty="0" smtClean="0"/>
          </a:p>
          <a:p>
            <a:pPr eaLnBrk="1" hangingPunct="1"/>
            <a:endParaRPr lang="en-US" b="1" dirty="0" smtClean="0"/>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8</a:t>
            </a:fld>
            <a:endParaRPr lang="en-US" sz="120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LINDA:</a:t>
            </a:r>
          </a:p>
          <a:p>
            <a:r>
              <a:rPr lang="en-US" sz="1200" kern="1200" dirty="0" smtClean="0">
                <a:solidFill>
                  <a:schemeClr val="tx1"/>
                </a:solidFill>
                <a:latin typeface="+mn-lt"/>
                <a:ea typeface="+mn-ea"/>
                <a:cs typeface="+mn-cs"/>
              </a:rPr>
              <a:t>We created Tech Tuesdays and Tech Thursdays – these are site based monthly training sessions open to all staff. </a:t>
            </a:r>
          </a:p>
          <a:p>
            <a:pPr lvl="0"/>
            <a:r>
              <a:rPr lang="en-US" sz="1200" kern="1200" dirty="0" smtClean="0">
                <a:solidFill>
                  <a:schemeClr val="tx1"/>
                </a:solidFill>
                <a:latin typeface="+mn-lt"/>
                <a:ea typeface="+mn-ea"/>
                <a:cs typeface="+mn-cs"/>
              </a:rPr>
              <a:t>Each campus determines whether the training is mandatory or voluntary. Some</a:t>
            </a:r>
            <a:r>
              <a:rPr lang="en-US" sz="1200" kern="1200" baseline="0" dirty="0" smtClean="0">
                <a:solidFill>
                  <a:schemeClr val="tx1"/>
                </a:solidFill>
                <a:latin typeface="+mn-lt"/>
                <a:ea typeface="+mn-ea"/>
                <a:cs typeface="+mn-cs"/>
              </a:rPr>
              <a:t> are held after school and at our secondary school during conference times </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Topics are centered on the needs of the staff, from the novice to the expert. </a:t>
            </a:r>
          </a:p>
          <a:p>
            <a:r>
              <a:rPr lang="en-US" sz="1200" kern="1200" dirty="0" smtClean="0">
                <a:solidFill>
                  <a:schemeClr val="tx1"/>
                </a:solidFill>
                <a:latin typeface="+mn-lt"/>
                <a:ea typeface="+mn-ea"/>
                <a:cs typeface="+mn-cs"/>
              </a:rPr>
              <a:t>The focus is on helping our staff become better teachers, counselors, secretaries, administrators, managers of time and resources. The focus is not on the PowerPoint or the word processing but on teaching activities/strategies that help improve student performance while getting hands-on practice using the software or equipment.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We acknowledge that adult learning is different from student learning. We want our staff to feel empowered, to leave with something they can use right away that will enhance student performance. What we don’t what is for staff and teachers to feel pressured or burdened with just “another staff development."</a:t>
            </a:r>
            <a:endParaRPr lang="en-US" sz="1200" kern="1200" dirty="0">
              <a:solidFill>
                <a:schemeClr val="tx1"/>
              </a:solidFill>
              <a:latin typeface="+mn-lt"/>
              <a:ea typeface="+mn-ea"/>
              <a:cs typeface="+mn-cs"/>
            </a:endParaRPr>
          </a:p>
        </p:txBody>
      </p:sp>
      <p:sp>
        <p:nvSpPr>
          <p:cNvPr id="2560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D508137-145C-4C98-A775-12B8609C7BA5}" type="slidenum">
              <a:rPr lang="en-US" sz="1200">
                <a:latin typeface="Calibri" pitchFamily="34" charset="0"/>
              </a:rPr>
              <a:pPr algn="r"/>
              <a:t>9</a:t>
            </a:fld>
            <a:endParaRPr lang="en-US" sz="1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pPr>
              <a:defRPr/>
            </a:pPr>
            <a:fld id="{C2C6AEEA-5453-406D-85A9-76D4E0ECF101}" type="datetimeFigureOut">
              <a:rPr lang="en-US" smtClean="0"/>
              <a:pPr>
                <a:defRPr/>
              </a:pPr>
              <a:t>2/9/2011</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defRPr/>
            </a:pPr>
            <a:fld id="{41F3D61F-E5A9-4806-9BB6-710B42E2D32A}" type="slidenum">
              <a:rPr lang="en-US" smtClean="0"/>
              <a:pPr>
                <a:defRPr/>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pPr>
              <a:defRPr/>
            </a:pPr>
            <a:endParaRPr lang="en-US"/>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963FEE61-854C-4031-BB62-D4FA7CC6C095}" type="datetimeFigureOut">
              <a:rPr lang="en-US" smtClean="0"/>
              <a:pPr>
                <a:defRPr/>
              </a:pPr>
              <a:t>2/9/2011</a:t>
            </a:fld>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D986142C-6901-470F-BBB3-BA8B5DD2F848}" type="slidenum">
              <a:rPr lang="en-US" smtClean="0"/>
              <a:pPr>
                <a:defRPr/>
              </a:pPr>
              <a:t>‹#›</a:t>
            </a:fld>
            <a:endParaRPr lang="en-US"/>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C86DC0DC-52DF-4B39-AE77-0C7279B05A07}" type="datetimeFigureOut">
              <a:rPr lang="en-US" smtClean="0"/>
              <a:pPr>
                <a:defRPr/>
              </a:pPr>
              <a:t>2/9/2011</a:t>
            </a:fld>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C6353DEF-D315-4626-955F-5996A57ED6D9}" type="slidenum">
              <a:rPr lang="en-US" smtClean="0"/>
              <a:pPr>
                <a:defRPr/>
              </a:pPr>
              <a:t>‹#›</a:t>
            </a:fld>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fld id="{CC4BFFF3-8763-468B-858E-53E646B373E7}" type="datetimeFigureOut">
              <a:rPr lang="en-US" smtClean="0"/>
              <a:pPr>
                <a:defRPr/>
              </a:pPr>
              <a:t>2/9/2011</a:t>
            </a:fld>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D79C2FB4-09DD-4520-BE74-6C2C5EFC1332}" type="slidenum">
              <a:rPr lang="en-US" smtClean="0"/>
              <a:pPr>
                <a:defRPr/>
              </a:pPr>
              <a:t>‹#›</a:t>
            </a:fld>
            <a:endParaRPr lang="en-US"/>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pPr>
              <a:defRPr/>
            </a:pPr>
            <a:fld id="{737175BF-521C-4ED2-B198-44EE7BD93777}" type="datetimeFigureOut">
              <a:rPr lang="en-US" smtClean="0"/>
              <a:pPr>
                <a:defRPr/>
              </a:pPr>
              <a:t>2/9/2011</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defRPr/>
            </a:pPr>
            <a:fld id="{93584E29-D2D2-46EE-AE51-DE1DF77ECF36}" type="slidenum">
              <a:rPr lang="en-US" smtClean="0"/>
              <a:pPr>
                <a:defRPr/>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pPr>
              <a:defRPr/>
            </a:pPr>
            <a:endParaRPr lang="en-US"/>
          </a:p>
        </p:txBody>
      </p:sp>
    </p:spTree>
  </p:cSld>
  <p:clrMapOvr>
    <a:overrideClrMapping bg1="dk1" tx1="lt1" bg2="dk2" tx2="lt2" accent1="accent1" accent2="accent2" accent3="accent3" accent4="accent4" accent5="accent5" accent6="accent6" hlink="hlink" folHlink="folHlink"/>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fld id="{3889DB54-A9A0-40A4-8038-7571DD2F232C}" type="datetimeFigureOut">
              <a:rPr lang="en-US" smtClean="0"/>
              <a:pPr>
                <a:defRPr/>
              </a:pPr>
              <a:t>2/9/2011</a:t>
            </a:fld>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pPr>
              <a:defRPr/>
            </a:pPr>
            <a:fld id="{1D48ED3E-C1B7-459E-9D73-7B336AD85F59}" type="slidenum">
              <a:rPr lang="en-US" smtClean="0"/>
              <a:pPr>
                <a:defRPr/>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fld id="{04D8D24F-6348-452F-9420-580BE2A2E741}" type="datetimeFigureOut">
              <a:rPr lang="en-US" smtClean="0"/>
              <a:pPr>
                <a:defRPr/>
              </a:pPr>
              <a:t>2/9/2011</a:t>
            </a:fld>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pPr>
              <a:defRPr/>
            </a:pPr>
            <a:fld id="{3603EB59-E1C8-4365-8D4D-9C92E36639DD}" type="slidenum">
              <a:rPr lang="en-US" smtClean="0"/>
              <a:pPr>
                <a:defRPr/>
              </a:pPr>
              <a:t>‹#›</a:t>
            </a:fld>
            <a:endParaRPr lang="en-US"/>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defRPr/>
            </a:pPr>
            <a:fld id="{C238FE73-1682-4580-839E-B361177F0D05}" type="datetimeFigureOut">
              <a:rPr lang="en-US" smtClean="0"/>
              <a:pPr>
                <a:defRPr/>
              </a:pPr>
              <a:t>2/9/2011</a:t>
            </a:fld>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6973D436-BB2D-46C2-8D53-20B27A9CF7ED}" type="slidenum">
              <a:rPr lang="en-US" smtClean="0"/>
              <a:pPr>
                <a:defRPr/>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fld id="{5D786FC7-DB62-4AF6-8F59-A3CE2B7E2A8D}" type="datetimeFigureOut">
              <a:rPr lang="en-US" smtClean="0"/>
              <a:pPr>
                <a:defRPr/>
              </a:pPr>
              <a:t>2/9/2011</a:t>
            </a:fld>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830DE693-B54C-48A4-A2D8-6C46C32D4A7D}" type="slidenum">
              <a:rPr lang="en-US" smtClean="0"/>
              <a:pPr>
                <a:defRPr/>
              </a:pPr>
              <a:t>‹#›</a:t>
            </a:fld>
            <a:endParaRPr lang="en-US"/>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pPr>
              <a:defRPr/>
            </a:pPr>
            <a:fld id="{B5C7EE04-CA51-4260-87D2-0FCA918DC0F3}" type="datetimeFigureOut">
              <a:rPr lang="en-US" smtClean="0"/>
              <a:pPr>
                <a:defRPr/>
              </a:pPr>
              <a:t>2/9/2011</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defRPr/>
            </a:pPr>
            <a:fld id="{C77412A4-B5A6-4D35-AC1C-B815CE95A862}" type="slidenum">
              <a:rPr lang="en-US" smtClean="0"/>
              <a:pPr>
                <a:defRPr/>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pPr>
              <a:defRPr/>
            </a:pPr>
            <a:endParaRPr lang="en-US"/>
          </a:p>
        </p:txBody>
      </p:sp>
    </p:spTree>
  </p:cSld>
  <p:clrMapOvr>
    <a:overrideClrMapping bg1="dk1" tx1="lt1" bg2="dk2" tx2="lt2" accent1="accent1" accent2="accent2" accent3="accent3" accent4="accent4" accent5="accent5" accent6="accent6" hlink="hlink" folHlink="folHlink"/>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pPr>
              <a:defRPr/>
            </a:pPr>
            <a:fld id="{0127157F-E9DE-44BF-90EB-7A2D26B3EC8E}" type="datetimeFigureOut">
              <a:rPr lang="en-US" smtClean="0"/>
              <a:pPr>
                <a:defRPr/>
              </a:pPr>
              <a:t>2/9/2011</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defRPr/>
            </a:pPr>
            <a:fld id="{4867421F-4E6E-4F39-AB6C-06A110DAA233}" type="slidenum">
              <a:rPr lang="en-US" smtClean="0"/>
              <a:pPr>
                <a:defRPr/>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pPr>
              <a:defRPr/>
            </a:pPr>
            <a:endParaRPr lang="en-US"/>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pPr>
              <a:defRPr/>
            </a:pPr>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pPr>
              <a:defRPr/>
            </a:pPr>
            <a:fld id="{71C65E2C-72B2-45A9-92D2-9E51136F726D}" type="datetimeFigureOut">
              <a:rPr lang="en-US" smtClean="0"/>
              <a:pPr>
                <a:defRPr/>
              </a:pPr>
              <a:t>2/9/2011</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pPr>
              <a:defRPr/>
            </a:pPr>
            <a:fld id="{71AA58BE-F6B5-4799-8376-6CA7FE252BCD}" type="slidenum">
              <a:rPr lang="en-US" smtClean="0"/>
              <a:pPr>
                <a:defRPr/>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fade thruBlk="1"/>
  </p:transition>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tcea11.wikispaces.com/" TargetMode="Externa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hyperlink" Target="http://tinyurl.com/yl26vng" TargetMode="External"/><Relationship Id="rId5" Type="http://schemas.openxmlformats.org/officeDocument/2006/relationships/hyperlink" Target="http://tinyurl.com/yfok8yv" TargetMode="External"/><Relationship Id="rId4" Type="http://schemas.openxmlformats.org/officeDocument/2006/relationships/hyperlink" Target="http://tinyurl.com/ygsscc3"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animoto.com/play/6YQTZY3b2kFzV9q5coz0rg"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37.wmf"/></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collegehumor.com/video:1913584"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143000" y="261878"/>
            <a:ext cx="7696200" cy="2862322"/>
          </a:xfrm>
          <a:prstGeom prst="rect">
            <a:avLst/>
          </a:prstGeom>
          <a:noFill/>
          <a:ln w="9525" algn="ctr">
            <a:noFill/>
            <a:miter lim="800000"/>
            <a:headEnd/>
            <a:tailEnd/>
          </a:ln>
          <a:effectLst>
            <a:glow rad="228600">
              <a:schemeClr val="accent1">
                <a:satMod val="175000"/>
                <a:alpha val="40000"/>
              </a:schemeClr>
            </a:glow>
          </a:effectLst>
          <a:scene3d>
            <a:camera prst="orthographicFront"/>
            <a:lightRig rig="threePt" dir="t"/>
          </a:scene3d>
          <a:sp3d>
            <a:bevelT prst="angle"/>
          </a:sp3d>
        </p:spPr>
        <p:txBody>
          <a:bodyPr wrap="square" lIns="0" rIns="822960">
            <a:spAutoFit/>
          </a:bodyPr>
          <a:lstStyle/>
          <a:p>
            <a:pPr lvl="1">
              <a:lnSpc>
                <a:spcPct val="150000"/>
              </a:lnSpc>
            </a:pPr>
            <a:endParaRPr lang="en-US" sz="2800" dirty="0" smtClean="0">
              <a:latin typeface="+mn-lt"/>
            </a:endParaRPr>
          </a:p>
          <a:p>
            <a:pPr lvl="1">
              <a:lnSpc>
                <a:spcPct val="150000"/>
              </a:lnSpc>
            </a:pPr>
            <a:r>
              <a:rPr lang="en-US" sz="3200" b="1" dirty="0" smtClean="0">
                <a:latin typeface="Eras Medium ITC" pitchFamily="34" charset="0"/>
              </a:rPr>
              <a:t>Successful Library, Technology and Classroom Collaboration</a:t>
            </a:r>
            <a:r>
              <a:rPr lang="en-US" sz="2800" dirty="0" smtClean="0">
                <a:latin typeface="Eras Medium ITC" pitchFamily="34" charset="0"/>
              </a:rPr>
              <a:t>      </a:t>
            </a:r>
            <a:r>
              <a:rPr lang="en-US" sz="2800" dirty="0" smtClean="0">
                <a:latin typeface="+mn-lt"/>
              </a:rPr>
              <a:t/>
            </a:r>
            <a:br>
              <a:rPr lang="en-US" sz="2800" dirty="0" smtClean="0">
                <a:latin typeface="+mn-lt"/>
              </a:rPr>
            </a:br>
            <a:endParaRPr lang="en-US" sz="2800" dirty="0">
              <a:solidFill>
                <a:srgbClr val="FF0000"/>
              </a:solidFill>
              <a:latin typeface="+mn-lt"/>
            </a:endParaRPr>
          </a:p>
        </p:txBody>
      </p:sp>
      <p:sp>
        <p:nvSpPr>
          <p:cNvPr id="5" name="Text Box 2"/>
          <p:cNvSpPr txBox="1">
            <a:spLocks noChangeArrowheads="1"/>
          </p:cNvSpPr>
          <p:nvPr/>
        </p:nvSpPr>
        <p:spPr bwMode="auto">
          <a:xfrm>
            <a:off x="3581400" y="3733800"/>
            <a:ext cx="5791200" cy="2246769"/>
          </a:xfrm>
          <a:prstGeom prst="rect">
            <a:avLst/>
          </a:prstGeom>
          <a:noFill/>
          <a:ln w="9525" algn="ctr">
            <a:noFill/>
            <a:miter lim="800000"/>
            <a:headEnd/>
            <a:tailEnd/>
          </a:ln>
          <a:effectLst>
            <a:glow rad="228600">
              <a:schemeClr val="accent1">
                <a:satMod val="175000"/>
                <a:alpha val="40000"/>
              </a:schemeClr>
            </a:glow>
          </a:effectLst>
        </p:spPr>
        <p:txBody>
          <a:bodyPr wrap="square" lIns="0" rIns="822960">
            <a:spAutoFit/>
          </a:bodyPr>
          <a:lstStyle/>
          <a:p>
            <a:pPr marL="731520" lvl="2" indent="-457200">
              <a:lnSpc>
                <a:spcPct val="150000"/>
              </a:lnSpc>
              <a:spcBef>
                <a:spcPts val="0"/>
              </a:spcBef>
              <a:spcAft>
                <a:spcPts val="0"/>
              </a:spcAft>
            </a:pPr>
            <a:r>
              <a:rPr lang="en-US" dirty="0" smtClean="0">
                <a:solidFill>
                  <a:srgbClr val="FFFFCC"/>
                </a:solidFill>
                <a:effectLst/>
                <a:latin typeface="Eras Medium ITC"/>
              </a:rPr>
              <a:t>Kim Lawing, klawing@acisd.org</a:t>
            </a:r>
          </a:p>
          <a:p>
            <a:pPr marL="731520" lvl="2" indent="-457200">
              <a:lnSpc>
                <a:spcPct val="150000"/>
              </a:lnSpc>
              <a:spcBef>
                <a:spcPts val="0"/>
              </a:spcBef>
              <a:spcAft>
                <a:spcPts val="0"/>
              </a:spcAft>
            </a:pPr>
            <a:r>
              <a:rPr lang="en-US" dirty="0" smtClean="0">
                <a:solidFill>
                  <a:srgbClr val="FFFFCC"/>
                </a:solidFill>
                <a:effectLst/>
                <a:latin typeface="Eras Medium ITC"/>
              </a:rPr>
              <a:t>Ann Vyoral, avyoral@acisd.org</a:t>
            </a:r>
          </a:p>
          <a:p>
            <a:pPr marL="731520" lvl="2" indent="-457200">
              <a:lnSpc>
                <a:spcPct val="150000"/>
              </a:lnSpc>
              <a:spcBef>
                <a:spcPts val="0"/>
              </a:spcBef>
              <a:spcAft>
                <a:spcPts val="0"/>
              </a:spcAft>
            </a:pPr>
            <a:r>
              <a:rPr lang="en-US" dirty="0" smtClean="0">
                <a:solidFill>
                  <a:srgbClr val="FFFFCC"/>
                </a:solidFill>
                <a:effectLst/>
                <a:latin typeface="Eras Medium ITC"/>
              </a:rPr>
              <a:t>Linda Erwin, lerwin@acisd.org</a:t>
            </a:r>
          </a:p>
          <a:p>
            <a:pPr marL="731520" lvl="2" indent="-457200">
              <a:lnSpc>
                <a:spcPct val="150000"/>
              </a:lnSpc>
              <a:spcBef>
                <a:spcPts val="0"/>
              </a:spcBef>
              <a:spcAft>
                <a:spcPts val="0"/>
              </a:spcAft>
            </a:pPr>
            <a:r>
              <a:rPr lang="en-US" dirty="0" smtClean="0">
                <a:solidFill>
                  <a:srgbClr val="FFFFCC"/>
                </a:solidFill>
                <a:effectLst/>
                <a:latin typeface="Eras Medium ITC"/>
              </a:rPr>
              <a:t>Jessica Wright, jessicaw@acisd.org</a:t>
            </a:r>
          </a:p>
          <a:p>
            <a:pPr marL="731520" lvl="1"/>
            <a:endParaRPr lang="en-US" dirty="0">
              <a:effectLst/>
              <a:latin typeface="Eras Medium ITC"/>
            </a:endParaRPr>
          </a:p>
        </p:txBody>
      </p:sp>
      <p:sp>
        <p:nvSpPr>
          <p:cNvPr id="6" name="Text Box 2"/>
          <p:cNvSpPr txBox="1">
            <a:spLocks noChangeArrowheads="1"/>
          </p:cNvSpPr>
          <p:nvPr/>
        </p:nvSpPr>
        <p:spPr bwMode="auto">
          <a:xfrm>
            <a:off x="0" y="2654054"/>
            <a:ext cx="7315200" cy="827599"/>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nchor="ctr">
            <a:spAutoFit/>
          </a:bodyPr>
          <a:lstStyle/>
          <a:p>
            <a:pPr lvl="1">
              <a:lnSpc>
                <a:spcPct val="200000"/>
              </a:lnSpc>
            </a:pPr>
            <a:r>
              <a:rPr lang="en-US" sz="2800" dirty="0" smtClean="0">
                <a:latin typeface="+mn-lt"/>
              </a:rPr>
              <a:t>	</a:t>
            </a:r>
            <a:r>
              <a:rPr lang="en-US" sz="2800" dirty="0" smtClean="0">
                <a:latin typeface="Eras Demi ITC" pitchFamily="34" charset="0"/>
              </a:rPr>
              <a:t>We CAN All Get Along</a:t>
            </a:r>
          </a:p>
        </p:txBody>
      </p:sp>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2"/>
          <p:cNvSpPr txBox="1">
            <a:spLocks noChangeArrowheads="1"/>
          </p:cNvSpPr>
          <p:nvPr/>
        </p:nvSpPr>
        <p:spPr bwMode="auto">
          <a:xfrm>
            <a:off x="0" y="609600"/>
            <a:ext cx="7315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Sharing the vision</a:t>
            </a:r>
            <a:endParaRPr lang="en-US" sz="2800" dirty="0">
              <a:latin typeface="Eras Demi ITC" pitchFamily="34" charset="0"/>
            </a:endParaRPr>
          </a:p>
        </p:txBody>
      </p:sp>
      <p:sp>
        <p:nvSpPr>
          <p:cNvPr id="3" name="Text Box 2"/>
          <p:cNvSpPr txBox="1">
            <a:spLocks noChangeArrowheads="1"/>
          </p:cNvSpPr>
          <p:nvPr/>
        </p:nvSpPr>
        <p:spPr bwMode="auto">
          <a:xfrm>
            <a:off x="533400" y="1600200"/>
            <a:ext cx="8153400" cy="2862322"/>
          </a:xfrm>
          <a:prstGeom prst="rect">
            <a:avLst/>
          </a:prstGeom>
          <a:noFill/>
          <a:ln w="9525" algn="ctr">
            <a:noFill/>
            <a:miter lim="800000"/>
            <a:headEnd/>
            <a:tailEnd/>
          </a:ln>
          <a:effectLst/>
        </p:spPr>
        <p:txBody>
          <a:bodyPr wrap="square" lIns="0" rIns="822960">
            <a:spAutoFit/>
          </a:bodyPr>
          <a:lstStyle/>
          <a:p>
            <a:pPr lvl="1" indent="-457200">
              <a:lnSpc>
                <a:spcPct val="150000"/>
              </a:lnSpc>
              <a:buFont typeface="Arial" pitchFamily="34" charset="0"/>
              <a:buChar char="•"/>
            </a:pPr>
            <a:r>
              <a:rPr lang="en-US" dirty="0" smtClean="0">
                <a:latin typeface="Eras Medium ITC"/>
              </a:rPr>
              <a:t>Working together</a:t>
            </a:r>
          </a:p>
          <a:p>
            <a:pPr lvl="2" indent="-457200">
              <a:lnSpc>
                <a:spcPct val="150000"/>
              </a:lnSpc>
              <a:buFont typeface="Arial" pitchFamily="34" charset="0"/>
              <a:buChar char="•"/>
            </a:pPr>
            <a:r>
              <a:rPr lang="en-US" dirty="0" smtClean="0">
                <a:latin typeface="Eras Medium ITC"/>
              </a:rPr>
              <a:t>Schedule training dates that work with campus’ calendar</a:t>
            </a:r>
          </a:p>
          <a:p>
            <a:pPr lvl="1" indent="-457200">
              <a:lnSpc>
                <a:spcPct val="150000"/>
              </a:lnSpc>
              <a:buFont typeface="Arial" pitchFamily="34" charset="0"/>
              <a:buChar char="•"/>
            </a:pPr>
            <a:r>
              <a:rPr lang="en-US" dirty="0" smtClean="0">
                <a:latin typeface="Eras Medium ITC"/>
              </a:rPr>
              <a:t>District wide baseline training </a:t>
            </a:r>
          </a:p>
          <a:p>
            <a:pPr lvl="2" indent="-457200">
              <a:lnSpc>
                <a:spcPct val="150000"/>
              </a:lnSpc>
              <a:buFont typeface="Arial" pitchFamily="34" charset="0"/>
              <a:buChar char="•"/>
            </a:pPr>
            <a:r>
              <a:rPr lang="en-US" dirty="0" smtClean="0">
                <a:latin typeface="Eras Medium ITC"/>
              </a:rPr>
              <a:t>District and teacher web page in September </a:t>
            </a:r>
          </a:p>
          <a:p>
            <a:pPr lvl="2" indent="-457200">
              <a:lnSpc>
                <a:spcPct val="150000"/>
              </a:lnSpc>
              <a:buFont typeface="Arial" pitchFamily="34" charset="0"/>
              <a:buChar char="•"/>
            </a:pPr>
            <a:r>
              <a:rPr lang="en-US" dirty="0" err="1" smtClean="0">
                <a:latin typeface="Eras Medium ITC"/>
              </a:rPr>
              <a:t>STaR</a:t>
            </a:r>
            <a:r>
              <a:rPr lang="en-US" dirty="0" smtClean="0">
                <a:latin typeface="Eras Medium ITC"/>
              </a:rPr>
              <a:t> chart - October</a:t>
            </a:r>
          </a:p>
          <a:p>
            <a:pPr lvl="1" indent="-457200">
              <a:lnSpc>
                <a:spcPct val="150000"/>
              </a:lnSpc>
              <a:buFont typeface="Arial" pitchFamily="34" charset="0"/>
              <a:buChar char="•"/>
            </a:pPr>
            <a:endParaRPr lang="en-US" dirty="0" smtClean="0">
              <a:latin typeface="Eras Medium ITC"/>
            </a:endParaRPr>
          </a:p>
        </p:txBody>
      </p:sp>
      <p:pic>
        <p:nvPicPr>
          <p:cNvPr id="2050" name="Picture 2"/>
          <p:cNvPicPr>
            <a:picLocks noChangeAspect="1" noChangeArrowheads="1"/>
          </p:cNvPicPr>
          <p:nvPr/>
        </p:nvPicPr>
        <p:blipFill>
          <a:blip r:embed="rId3" cstate="screen"/>
          <a:srcRect/>
          <a:stretch>
            <a:fillRect/>
          </a:stretch>
        </p:blipFill>
        <p:spPr bwMode="auto">
          <a:xfrm>
            <a:off x="4495800" y="3505200"/>
            <a:ext cx="4120444" cy="3048000"/>
          </a:xfrm>
          <a:prstGeom prst="rect">
            <a:avLst/>
          </a:prstGeom>
          <a:noFill/>
          <a:ln w="9525">
            <a:noFill/>
            <a:miter lim="800000"/>
            <a:headEnd/>
            <a:tailEnd/>
          </a:ln>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par>
                          <p:cTn id="11" fill="hold">
                            <p:stCondLst>
                              <p:cond delay="2500"/>
                            </p:stCondLst>
                            <p:childTnLst>
                              <p:par>
                                <p:cTn id="12" presetID="10" presetClass="entr" presetSubtype="0" fill="hold" grpId="0" nodeType="afterEffect">
                                  <p:stCondLst>
                                    <p:cond delay="50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2000"/>
                                        <p:tgtEl>
                                          <p:spTgt spid="3">
                                            <p:txEl>
                                              <p:pRg st="2" end="2"/>
                                            </p:txEl>
                                          </p:spTgt>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advAuto="50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2"/>
          <p:cNvSpPr txBox="1">
            <a:spLocks noChangeArrowheads="1"/>
          </p:cNvSpPr>
          <p:nvPr/>
        </p:nvSpPr>
        <p:spPr bwMode="auto">
          <a:xfrm>
            <a:off x="-76200" y="304800"/>
            <a:ext cx="7315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Sharing the vision</a:t>
            </a:r>
            <a:endParaRPr lang="en-US" sz="2800" dirty="0">
              <a:latin typeface="Eras Demi ITC" pitchFamily="34" charset="0"/>
            </a:endParaRPr>
          </a:p>
        </p:txBody>
      </p:sp>
      <p:sp>
        <p:nvSpPr>
          <p:cNvPr id="3" name="Text Box 2"/>
          <p:cNvSpPr txBox="1">
            <a:spLocks noChangeArrowheads="1"/>
          </p:cNvSpPr>
          <p:nvPr/>
        </p:nvSpPr>
        <p:spPr bwMode="auto">
          <a:xfrm>
            <a:off x="4191000" y="2133600"/>
            <a:ext cx="5105400" cy="1131848"/>
          </a:xfrm>
          <a:prstGeom prst="rect">
            <a:avLst/>
          </a:prstGeom>
          <a:noFill/>
          <a:ln w="9525" algn="ctr">
            <a:noFill/>
            <a:miter lim="800000"/>
            <a:headEnd/>
            <a:tailEnd/>
          </a:ln>
          <a:effectLst/>
        </p:spPr>
        <p:txBody>
          <a:bodyPr wrap="square" lIns="0" rIns="822960">
            <a:spAutoFit/>
          </a:bodyPr>
          <a:lstStyle/>
          <a:p>
            <a:pPr lvl="1">
              <a:lnSpc>
                <a:spcPct val="150000"/>
              </a:lnSpc>
            </a:pPr>
            <a:r>
              <a:rPr lang="en-US" sz="2400" dirty="0" smtClean="0">
                <a:latin typeface="Eras Medium ITC"/>
              </a:rPr>
              <a:t>Tailor additional sessions to the needs of each campus</a:t>
            </a:r>
          </a:p>
        </p:txBody>
      </p:sp>
      <p:pic>
        <p:nvPicPr>
          <p:cNvPr id="21" name="Picture 20" descr="hsblog.jpg"/>
          <p:cNvPicPr>
            <a:picLocks noChangeAspect="1"/>
          </p:cNvPicPr>
          <p:nvPr/>
        </p:nvPicPr>
        <p:blipFill>
          <a:blip r:embed="rId3" cstate="screen"/>
          <a:stretch>
            <a:fillRect/>
          </a:stretch>
        </p:blipFill>
        <p:spPr>
          <a:xfrm>
            <a:off x="304800" y="1447800"/>
            <a:ext cx="4076701" cy="3657600"/>
          </a:xfrm>
          <a:prstGeom prst="rect">
            <a:avLst/>
          </a:prstGeom>
        </p:spPr>
      </p:pic>
    </p:spTree>
  </p:cSld>
  <p:clrMapOvr>
    <a:masterClrMapping/>
  </p:clrMapOvr>
  <p:transition spd="med">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2"/>
          <p:cNvSpPr txBox="1">
            <a:spLocks noChangeArrowheads="1"/>
          </p:cNvSpPr>
          <p:nvPr/>
        </p:nvSpPr>
        <p:spPr bwMode="auto">
          <a:xfrm>
            <a:off x="-76200" y="801469"/>
            <a:ext cx="7315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Sharing the vision</a:t>
            </a:r>
            <a:endParaRPr lang="en-US" sz="2800" dirty="0">
              <a:latin typeface="Eras Demi ITC" pitchFamily="34" charset="0"/>
            </a:endParaRPr>
          </a:p>
        </p:txBody>
      </p:sp>
      <p:sp>
        <p:nvSpPr>
          <p:cNvPr id="3" name="Text Box 2"/>
          <p:cNvSpPr txBox="1">
            <a:spLocks noChangeArrowheads="1"/>
          </p:cNvSpPr>
          <p:nvPr/>
        </p:nvSpPr>
        <p:spPr bwMode="auto">
          <a:xfrm>
            <a:off x="685800" y="5791200"/>
            <a:ext cx="7620000" cy="528927"/>
          </a:xfrm>
          <a:prstGeom prst="rect">
            <a:avLst/>
          </a:prstGeom>
          <a:noFill/>
          <a:ln w="9525" algn="ctr">
            <a:noFill/>
            <a:miter lim="800000"/>
            <a:headEnd/>
            <a:tailEnd/>
          </a:ln>
          <a:effectLst/>
        </p:spPr>
        <p:txBody>
          <a:bodyPr wrap="square" lIns="0" rIns="822960">
            <a:spAutoFit/>
          </a:bodyPr>
          <a:lstStyle/>
          <a:p>
            <a:pPr lvl="1" algn="ctr">
              <a:lnSpc>
                <a:spcPct val="150000"/>
              </a:lnSpc>
            </a:pPr>
            <a:r>
              <a:rPr lang="en-US" sz="1000" dirty="0" smtClean="0">
                <a:latin typeface="Eras Medium ITC"/>
              </a:rPr>
              <a:t>YALSA. http://yalsa.ala.org/blog/2010/09/25/30-days-of-back-to-school-teacher-librarian-collaboration-tips/Tailor additional sessions to the needs of each campus</a:t>
            </a:r>
          </a:p>
        </p:txBody>
      </p:sp>
      <p:sp>
        <p:nvSpPr>
          <p:cNvPr id="5" name="Rectangle 4"/>
          <p:cNvSpPr/>
          <p:nvPr/>
        </p:nvSpPr>
        <p:spPr>
          <a:xfrm>
            <a:off x="0" y="914400"/>
            <a:ext cx="9144000" cy="6740307"/>
          </a:xfrm>
          <a:prstGeom prst="rect">
            <a:avLst/>
          </a:prstGeom>
          <a:noFill/>
        </p:spPr>
        <p:txBody>
          <a:bodyPr wrap="square">
            <a:spAutoFit/>
          </a:bodyPr>
          <a:lstStyle/>
          <a:p>
            <a:pPr algn="ctr">
              <a:lnSpc>
                <a:spcPct val="200000"/>
              </a:lnSpc>
            </a:pPr>
            <a:endParaRPr lang="en-US" sz="2400" dirty="0" smtClean="0">
              <a:latin typeface="Eras Medium ITC" pitchFamily="34" charset="0"/>
            </a:endParaRPr>
          </a:p>
          <a:p>
            <a:pPr algn="ctr">
              <a:lnSpc>
                <a:spcPct val="200000"/>
              </a:lnSpc>
            </a:pPr>
            <a:r>
              <a:rPr lang="en-US" sz="2400" dirty="0" smtClean="0">
                <a:latin typeface="Eras Medium ITC" pitchFamily="34" charset="0"/>
              </a:rPr>
              <a:t>“Most of all, ….</a:t>
            </a:r>
          </a:p>
          <a:p>
            <a:pPr algn="ctr">
              <a:lnSpc>
                <a:spcPct val="200000"/>
              </a:lnSpc>
            </a:pPr>
            <a:r>
              <a:rPr lang="en-US" sz="2400" dirty="0" smtClean="0">
                <a:latin typeface="Eras Medium ITC" pitchFamily="34" charset="0"/>
              </a:rPr>
              <a:t>the purposes of collaboration are </a:t>
            </a:r>
          </a:p>
          <a:p>
            <a:pPr algn="ctr">
              <a:lnSpc>
                <a:spcPct val="200000"/>
              </a:lnSpc>
            </a:pPr>
            <a:r>
              <a:rPr lang="en-US" sz="2400" dirty="0" smtClean="0">
                <a:latin typeface="Eras Medium ITC" pitchFamily="34" charset="0"/>
              </a:rPr>
              <a:t>to improve student learning outcomes </a:t>
            </a:r>
          </a:p>
          <a:p>
            <a:pPr algn="ctr">
              <a:lnSpc>
                <a:spcPct val="200000"/>
              </a:lnSpc>
            </a:pPr>
            <a:r>
              <a:rPr lang="en-US" sz="2400" dirty="0" smtClean="0">
                <a:latin typeface="Eras Medium ITC" pitchFamily="34" charset="0"/>
              </a:rPr>
              <a:t>and to grow with your colleagues as teachers.”</a:t>
            </a:r>
          </a:p>
          <a:p>
            <a:pPr algn="ctr">
              <a:lnSpc>
                <a:spcPct val="200000"/>
              </a:lnSpc>
            </a:pPr>
            <a:endParaRPr lang="en-US" sz="2400" dirty="0" smtClean="0">
              <a:latin typeface="Eras Medium ITC" pitchFamily="34" charset="0"/>
            </a:endParaRPr>
          </a:p>
          <a:p>
            <a:pPr algn="ctr">
              <a:lnSpc>
                <a:spcPct val="200000"/>
              </a:lnSpc>
            </a:pPr>
            <a:endParaRPr lang="en-US" sz="2400" dirty="0" smtClean="0">
              <a:latin typeface="Eras Medium ITC" pitchFamily="34" charset="0"/>
            </a:endParaRPr>
          </a:p>
          <a:p>
            <a:pPr algn="ctr">
              <a:lnSpc>
                <a:spcPct val="200000"/>
              </a:lnSpc>
            </a:pPr>
            <a:endParaRPr lang="en-US" sz="2400" dirty="0" smtClean="0">
              <a:latin typeface="Eras Medium ITC" pitchFamily="34" charset="0"/>
            </a:endParaRPr>
          </a:p>
          <a:p>
            <a:pPr algn="ctr">
              <a:lnSpc>
                <a:spcPct val="200000"/>
              </a:lnSpc>
            </a:pPr>
            <a:endParaRPr lang="en-US" sz="2400" dirty="0">
              <a:latin typeface="Eras Medium ITC" pitchFamily="34" charset="0"/>
            </a:endParaRPr>
          </a:p>
        </p:txBody>
      </p:sp>
    </p:spTree>
  </p:cSld>
  <p:clrMapOvr>
    <a:masterClrMapping/>
  </p:clrMapOvr>
  <p:transition spd="med">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762000" y="1926848"/>
            <a:ext cx="8763000" cy="892552"/>
          </a:xfrm>
          <a:prstGeom prst="rect">
            <a:avLst/>
          </a:prstGeom>
          <a:noFill/>
          <a:ln w="9525" algn="ctr">
            <a:noFill/>
            <a:miter lim="800000"/>
            <a:headEnd/>
            <a:tailEnd/>
          </a:ln>
        </p:spPr>
        <p:txBody>
          <a:bodyPr wrap="square" lIns="0" rIns="822960">
            <a:spAutoFit/>
          </a:bodyPr>
          <a:lstStyle/>
          <a:p>
            <a:r>
              <a:rPr lang="en-US" sz="2400" b="1" dirty="0" smtClean="0">
                <a:latin typeface="Arial" pitchFamily="34" charset="0"/>
                <a:cs typeface="Arial" pitchFamily="34" charset="0"/>
              </a:rPr>
              <a:t>            Planning committee:  a unified vision</a:t>
            </a:r>
            <a:endParaRPr lang="en-US" sz="2400" b="1" dirty="0">
              <a:latin typeface="Arial" pitchFamily="34" charset="0"/>
              <a:cs typeface="Arial" pitchFamily="34" charset="0"/>
            </a:endParaRPr>
          </a:p>
          <a:p>
            <a:r>
              <a:rPr lang="en-US" sz="2800" dirty="0" smtClean="0">
                <a:latin typeface="Arial Narrow" pitchFamily="34" charset="0"/>
              </a:rPr>
              <a:t> </a:t>
            </a:r>
            <a:endParaRPr lang="en-US" sz="2800" dirty="0">
              <a:latin typeface="Arial Narrow" pitchFamily="34" charset="0"/>
            </a:endParaRPr>
          </a:p>
        </p:txBody>
      </p:sp>
      <p:pic>
        <p:nvPicPr>
          <p:cNvPr id="5" name="Picture 2" descr="https://www.acisd.org/curriculumDept/images/LMaT%20group.JPG"/>
          <p:cNvPicPr>
            <a:picLocks noChangeAspect="1" noChangeArrowheads="1"/>
          </p:cNvPicPr>
          <p:nvPr/>
        </p:nvPicPr>
        <p:blipFill>
          <a:blip r:embed="rId3" cstate="screen"/>
          <a:srcRect/>
          <a:stretch>
            <a:fillRect/>
          </a:stretch>
        </p:blipFill>
        <p:spPr bwMode="auto">
          <a:xfrm>
            <a:off x="1678515" y="2679658"/>
            <a:ext cx="5712885" cy="3416342"/>
          </a:xfrm>
          <a:prstGeom prst="rect">
            <a:avLst/>
          </a:prstGeom>
          <a:noFill/>
        </p:spPr>
      </p:pic>
      <p:pic>
        <p:nvPicPr>
          <p:cNvPr id="7" name="Picture 2" descr="C:\Users\TL Erwin\AppData\Local\Microsoft\Windows\Temporary Internet Files\Content.IE5\F1YIJLZE\MP900399620[1].jpg"/>
          <p:cNvPicPr>
            <a:picLocks noChangeAspect="1" noChangeArrowheads="1"/>
          </p:cNvPicPr>
          <p:nvPr/>
        </p:nvPicPr>
        <p:blipFill>
          <a:blip r:embed="rId4" cstate="print">
            <a:grayscl/>
          </a:blip>
          <a:srcRect/>
          <a:stretch>
            <a:fillRect/>
          </a:stretch>
        </p:blipFill>
        <p:spPr bwMode="auto">
          <a:xfrm>
            <a:off x="-152400" y="-304800"/>
            <a:ext cx="9601200" cy="8534400"/>
          </a:xfrm>
          <a:prstGeom prst="roundRect">
            <a:avLst>
              <a:gd name="adj" fmla="val 8594"/>
            </a:avLst>
          </a:prstGeom>
          <a:solidFill>
            <a:srgbClr val="FFFFFF">
              <a:shade val="85000"/>
            </a:srgbClr>
          </a:solidFill>
          <a:ln>
            <a:noFill/>
          </a:ln>
          <a:effectLst/>
        </p:spPr>
      </p:pic>
      <p:sp>
        <p:nvSpPr>
          <p:cNvPr id="4" name="Text Box 2"/>
          <p:cNvSpPr txBox="1">
            <a:spLocks noChangeArrowheads="1"/>
          </p:cNvSpPr>
          <p:nvPr/>
        </p:nvSpPr>
        <p:spPr bwMode="auto">
          <a:xfrm>
            <a:off x="0" y="609600"/>
            <a:ext cx="8077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3200" dirty="0" smtClean="0">
                <a:latin typeface="Eras Demi ITC" pitchFamily="34" charset="0"/>
              </a:rPr>
              <a:t>Extending the vision:   </a:t>
            </a:r>
            <a:r>
              <a:rPr lang="en-US" sz="2800" dirty="0" smtClean="0">
                <a:solidFill>
                  <a:srgbClr val="FFFFCC"/>
                </a:solidFill>
                <a:latin typeface="Eras Demi ITC" pitchFamily="34" charset="0"/>
              </a:rPr>
              <a:t>Media Fair</a:t>
            </a:r>
            <a:endParaRPr lang="en-US" sz="2800" dirty="0">
              <a:solidFill>
                <a:srgbClr val="FFFFCC"/>
              </a:solidFill>
              <a:latin typeface="Eras Demi ITC" pitchFamily="34" charset="0"/>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0"/>
                                        <p:tgtEl>
                                          <p:spTgt spid="7"/>
                                        </p:tgtEl>
                                      </p:cBhvr>
                                    </p:animEffect>
                                    <p:set>
                                      <p:cBhvr>
                                        <p:cTn id="7" dur="1" fill="hold">
                                          <p:stCondLst>
                                            <p:cond delay="4999"/>
                                          </p:stCondLst>
                                        </p:cTn>
                                        <p:tgtEl>
                                          <p:spTgt spid="7"/>
                                        </p:tgtEl>
                                        <p:attrNameLst>
                                          <p:attrName>style.visibility</p:attrName>
                                        </p:attrNameLst>
                                      </p:cBhvr>
                                      <p:to>
                                        <p:strVal val="hidden"/>
                                      </p:to>
                                    </p:set>
                                  </p:childTnLst>
                                </p:cTn>
                              </p:par>
                            </p:childTnLst>
                          </p:cTn>
                        </p:par>
                        <p:par>
                          <p:cTn id="8" fill="hold">
                            <p:stCondLst>
                              <p:cond delay="5000"/>
                            </p:stCondLst>
                            <p:childTnLst>
                              <p:par>
                                <p:cTn id="9" presetID="3" presetClass="entr" presetSubtype="10"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blinds(horizontal)">
                                      <p:cBhvr>
                                        <p:cTn id="11" dur="1000"/>
                                        <p:tgtEl>
                                          <p:spTgt spid="6">
                                            <p:txEl>
                                              <p:pRg st="0" end="0"/>
                                            </p:txEl>
                                          </p:spTgt>
                                        </p:tgtEl>
                                      </p:cBhvr>
                                    </p:animEffect>
                                  </p:childTnLst>
                                </p:cTn>
                              </p:par>
                            </p:childTnLst>
                          </p:cTn>
                        </p:par>
                        <p:par>
                          <p:cTn id="12" fill="hold">
                            <p:stCondLst>
                              <p:cond delay="6000"/>
                            </p:stCondLst>
                            <p:childTnLst>
                              <p:par>
                                <p:cTn id="13" presetID="3" presetClass="entr" presetSubtype="10" fill="hold" grpId="0" nodeType="after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blinds(horizontal)">
                                      <p:cBhvr>
                                        <p:cTn id="15" dur="1000"/>
                                        <p:tgtEl>
                                          <p:spTgt spid="6">
                                            <p:txEl>
                                              <p:pRg st="1" end="1"/>
                                            </p:txEl>
                                          </p:spTgt>
                                        </p:tgtEl>
                                      </p:cBhvr>
                                    </p:animEffect>
                                  </p:childTnLst>
                                </p:cTn>
                              </p:par>
                            </p:childTnLst>
                          </p:cTn>
                        </p:par>
                        <p:par>
                          <p:cTn id="16" fill="hold">
                            <p:stCondLst>
                              <p:cond delay="7000"/>
                            </p:stCondLst>
                            <p:childTnLst>
                              <p:par>
                                <p:cTn id="17" presetID="2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edge">
                                      <p:cBhvr>
                                        <p:cTn id="1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allAtOnce"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
          <p:cNvSpPr txBox="1">
            <a:spLocks noChangeArrowheads="1"/>
          </p:cNvSpPr>
          <p:nvPr/>
        </p:nvSpPr>
        <p:spPr bwMode="auto">
          <a:xfrm>
            <a:off x="152400" y="1447800"/>
            <a:ext cx="8991600" cy="5693866"/>
          </a:xfrm>
          <a:prstGeom prst="rect">
            <a:avLst/>
          </a:prstGeom>
          <a:noFill/>
          <a:ln w="9525" algn="ctr">
            <a:noFill/>
            <a:miter lim="800000"/>
            <a:headEnd/>
            <a:tailEnd/>
          </a:ln>
        </p:spPr>
        <p:txBody>
          <a:bodyPr wrap="square" lIns="0" rIns="822960">
            <a:spAutoFit/>
          </a:bodyPr>
          <a:lstStyle/>
          <a:p>
            <a:pPr algn="ctr"/>
            <a:r>
              <a:rPr lang="en-US" sz="2800" dirty="0" smtClean="0">
                <a:solidFill>
                  <a:srgbClr val="FFFFCC"/>
                </a:solidFill>
                <a:latin typeface="Eras Medium ITC" pitchFamily="34" charset="0"/>
              </a:rPr>
              <a:t>   </a:t>
            </a:r>
            <a:r>
              <a:rPr lang="en-US" sz="2800" dirty="0" smtClean="0">
                <a:latin typeface="Eras Medium ITC" pitchFamily="34" charset="0"/>
              </a:rPr>
              <a:t>Media Fair is designed for all district employees</a:t>
            </a:r>
          </a:p>
          <a:p>
            <a:pPr algn="ctr"/>
            <a:r>
              <a:rPr lang="en-US" sz="2800" dirty="0" smtClean="0">
                <a:latin typeface="Eras Medium ITC" pitchFamily="34" charset="0"/>
              </a:rPr>
              <a:t> so they obtain proficiency with the</a:t>
            </a:r>
          </a:p>
          <a:p>
            <a:pPr algn="ctr"/>
            <a:r>
              <a:rPr lang="en-US" sz="2800" dirty="0" smtClean="0">
                <a:latin typeface="Eras Medium ITC" pitchFamily="34" charset="0"/>
              </a:rPr>
              <a:t> tools of technology.</a:t>
            </a:r>
            <a:endParaRPr lang="en-US" sz="2800" dirty="0" smtClean="0">
              <a:latin typeface="Eras Medium ITC" pitchFamily="34" charset="0"/>
            </a:endParaRPr>
          </a:p>
          <a:p>
            <a:endParaRPr lang="en-US" dirty="0">
              <a:solidFill>
                <a:srgbClr val="FFFFCC"/>
              </a:solidFill>
              <a:latin typeface="Eras Medium ITC" pitchFamily="34" charset="0"/>
            </a:endParaRPr>
          </a:p>
          <a:p>
            <a:r>
              <a:rPr lang="en-US" sz="3200" dirty="0" smtClean="0">
                <a:solidFill>
                  <a:srgbClr val="FFFFCC"/>
                </a:solidFill>
                <a:latin typeface="Eras Medium ITC" pitchFamily="34" charset="0"/>
              </a:rPr>
              <a:t>          </a:t>
            </a:r>
            <a:r>
              <a:rPr lang="en-US" sz="2800" dirty="0" smtClean="0">
                <a:solidFill>
                  <a:srgbClr val="FFFFCC"/>
                </a:solidFill>
                <a:latin typeface="Eras Medium ITC" pitchFamily="34" charset="0"/>
              </a:rPr>
              <a:t>Needs survey</a:t>
            </a:r>
            <a:endParaRPr lang="en-US" sz="2800" dirty="0" smtClean="0">
              <a:solidFill>
                <a:srgbClr val="FFFFCC"/>
              </a:solidFill>
              <a:latin typeface="Eras Medium ITC" pitchFamily="34" charset="0"/>
            </a:endParaRPr>
          </a:p>
          <a:p>
            <a:r>
              <a:rPr lang="en-US" sz="2800" dirty="0" smtClean="0">
                <a:solidFill>
                  <a:srgbClr val="FFFFCC"/>
                </a:solidFill>
                <a:latin typeface="Eras Medium ITC" pitchFamily="34" charset="0"/>
              </a:rPr>
              <a:t>                 </a:t>
            </a:r>
            <a:r>
              <a:rPr lang="en-US" sz="2800" dirty="0" smtClean="0">
                <a:solidFill>
                  <a:srgbClr val="FFFFCC"/>
                </a:solidFill>
                <a:latin typeface="Eras Medium ITC" pitchFamily="34" charset="0"/>
              </a:rPr>
              <a:t>Call for presenters</a:t>
            </a:r>
          </a:p>
          <a:p>
            <a:r>
              <a:rPr lang="en-US" sz="2800" dirty="0" smtClean="0">
                <a:solidFill>
                  <a:srgbClr val="FFFFCC"/>
                </a:solidFill>
                <a:latin typeface="Eras Medium ITC" pitchFamily="34" charset="0"/>
              </a:rPr>
              <a:t>	</a:t>
            </a:r>
            <a:r>
              <a:rPr lang="en-US" sz="2800" dirty="0" smtClean="0">
                <a:solidFill>
                  <a:srgbClr val="FFFFCC"/>
                </a:solidFill>
                <a:latin typeface="Eras Medium ITC" pitchFamily="34" charset="0"/>
              </a:rPr>
              <a:t>	  Session Schedule</a:t>
            </a:r>
          </a:p>
          <a:p>
            <a:r>
              <a:rPr lang="en-US" sz="2800" dirty="0" smtClean="0">
                <a:solidFill>
                  <a:srgbClr val="FFFFCC"/>
                </a:solidFill>
                <a:latin typeface="Eras Medium ITC" pitchFamily="34" charset="0"/>
              </a:rPr>
              <a:t>	</a:t>
            </a:r>
            <a:r>
              <a:rPr lang="en-US" sz="2800" dirty="0" smtClean="0">
                <a:solidFill>
                  <a:srgbClr val="FFFFCC"/>
                </a:solidFill>
                <a:latin typeface="Eras Medium ITC" pitchFamily="34" charset="0"/>
              </a:rPr>
              <a:t>		Program</a:t>
            </a:r>
          </a:p>
          <a:p>
            <a:r>
              <a:rPr lang="en-US" sz="2800" dirty="0" smtClean="0">
                <a:solidFill>
                  <a:srgbClr val="FFFFCC"/>
                </a:solidFill>
                <a:latin typeface="Eras Medium ITC" pitchFamily="34" charset="0"/>
              </a:rPr>
              <a:t>	</a:t>
            </a:r>
            <a:r>
              <a:rPr lang="en-US" sz="2800" dirty="0" smtClean="0">
                <a:solidFill>
                  <a:srgbClr val="FFFFCC"/>
                </a:solidFill>
                <a:latin typeface="Eras Medium ITC" pitchFamily="34" charset="0"/>
              </a:rPr>
              <a:t>			Facilities</a:t>
            </a:r>
          </a:p>
          <a:p>
            <a:r>
              <a:rPr lang="en-US" sz="2800" dirty="0" smtClean="0">
                <a:solidFill>
                  <a:srgbClr val="FFFFCC"/>
                </a:solidFill>
                <a:latin typeface="Eras Medium ITC" pitchFamily="34" charset="0"/>
              </a:rPr>
              <a:t>	</a:t>
            </a:r>
            <a:r>
              <a:rPr lang="en-US" sz="2800" dirty="0" smtClean="0">
                <a:solidFill>
                  <a:srgbClr val="FFFFCC"/>
                </a:solidFill>
                <a:latin typeface="Eras Medium ITC" pitchFamily="34" charset="0"/>
              </a:rPr>
              <a:t>			      Food</a:t>
            </a:r>
          </a:p>
          <a:p>
            <a:r>
              <a:rPr lang="en-US" sz="2800" dirty="0" smtClean="0">
                <a:solidFill>
                  <a:srgbClr val="FFFFCC"/>
                </a:solidFill>
                <a:latin typeface="Eras Medium ITC" pitchFamily="34" charset="0"/>
              </a:rPr>
              <a:t>			                        Door Prizes</a:t>
            </a:r>
          </a:p>
          <a:p>
            <a:r>
              <a:rPr lang="en-US" sz="2800" dirty="0" smtClean="0">
                <a:solidFill>
                  <a:srgbClr val="FFFFCC"/>
                </a:solidFill>
                <a:latin typeface="Eras Medium ITC" pitchFamily="34" charset="0"/>
              </a:rPr>
              <a:t>					        Presenter meeting</a:t>
            </a:r>
          </a:p>
          <a:p>
            <a:r>
              <a:rPr lang="en-US" sz="3200" dirty="0" smtClean="0">
                <a:solidFill>
                  <a:srgbClr val="FFFFCC"/>
                </a:solidFill>
                <a:latin typeface="Eras Medium ITC" pitchFamily="34" charset="0"/>
              </a:rPr>
              <a:t>	</a:t>
            </a:r>
            <a:r>
              <a:rPr lang="en-US" sz="3200" dirty="0" smtClean="0">
                <a:solidFill>
                  <a:srgbClr val="FFFFCC"/>
                </a:solidFill>
                <a:latin typeface="Eras Medium ITC" pitchFamily="34" charset="0"/>
              </a:rPr>
              <a:t>							</a:t>
            </a:r>
            <a:endParaRPr lang="en-US" sz="2800" dirty="0">
              <a:solidFill>
                <a:srgbClr val="FFFFCC"/>
              </a:solidFill>
              <a:latin typeface="Eras Medium ITC" pitchFamily="34" charset="0"/>
            </a:endParaRPr>
          </a:p>
        </p:txBody>
      </p:sp>
      <p:sp>
        <p:nvSpPr>
          <p:cNvPr id="4" name="Text Box 2"/>
          <p:cNvSpPr txBox="1">
            <a:spLocks noChangeArrowheads="1"/>
          </p:cNvSpPr>
          <p:nvPr/>
        </p:nvSpPr>
        <p:spPr bwMode="auto">
          <a:xfrm>
            <a:off x="0" y="609600"/>
            <a:ext cx="8077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3200" dirty="0" smtClean="0">
                <a:latin typeface="Eras Demi ITC" pitchFamily="34" charset="0"/>
              </a:rPr>
              <a:t>Extending the vision:   </a:t>
            </a:r>
            <a:r>
              <a:rPr lang="en-US" sz="2800" dirty="0" smtClean="0">
                <a:solidFill>
                  <a:srgbClr val="FFFFCC"/>
                </a:solidFill>
                <a:latin typeface="Eras Demi ITC" pitchFamily="34" charset="0"/>
              </a:rPr>
              <a:t>Media Fair</a:t>
            </a:r>
            <a:endParaRPr lang="en-US" sz="2800" dirty="0">
              <a:solidFill>
                <a:srgbClr val="FFFFCC"/>
              </a:solidFill>
              <a:latin typeface="Eras Demi ITC" pitchFamily="34" charset="0"/>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50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2000"/>
                                        <p:tgtEl>
                                          <p:spTgt spid="8">
                                            <p:txEl>
                                              <p:pRg st="0" end="0"/>
                                            </p:txEl>
                                          </p:spTgt>
                                        </p:tgtEl>
                                      </p:cBhvr>
                                    </p:animEffect>
                                  </p:childTnLst>
                                </p:cTn>
                              </p:par>
                            </p:childTnLst>
                          </p:cTn>
                        </p:par>
                        <p:par>
                          <p:cTn id="8" fill="hold">
                            <p:stCondLst>
                              <p:cond delay="2500"/>
                            </p:stCondLst>
                            <p:childTnLst>
                              <p:par>
                                <p:cTn id="9" presetID="3" presetClass="entr" presetSubtype="10" fill="hold" grpId="0" nodeType="afterEffect">
                                  <p:stCondLst>
                                    <p:cond delay="500"/>
                                  </p:stCondLst>
                                  <p:childTnLst>
                                    <p:set>
                                      <p:cBhvr>
                                        <p:cTn id="10" dur="1" fill="hold">
                                          <p:stCondLst>
                                            <p:cond delay="0"/>
                                          </p:stCondLst>
                                        </p:cTn>
                                        <p:tgtEl>
                                          <p:spTgt spid="8">
                                            <p:txEl>
                                              <p:pRg st="1" end="1"/>
                                            </p:txEl>
                                          </p:spTgt>
                                        </p:tgtEl>
                                        <p:attrNameLst>
                                          <p:attrName>style.visibility</p:attrName>
                                        </p:attrNameLst>
                                      </p:cBhvr>
                                      <p:to>
                                        <p:strVal val="visible"/>
                                      </p:to>
                                    </p:set>
                                    <p:animEffect transition="in" filter="blinds(horizontal)">
                                      <p:cBhvr>
                                        <p:cTn id="11" dur="2000"/>
                                        <p:tgtEl>
                                          <p:spTgt spid="8">
                                            <p:txEl>
                                              <p:pRg st="1" end="1"/>
                                            </p:txEl>
                                          </p:spTgt>
                                        </p:tgtEl>
                                      </p:cBhvr>
                                    </p:animEffect>
                                  </p:childTnLst>
                                </p:cTn>
                              </p:par>
                            </p:childTnLst>
                          </p:cTn>
                        </p:par>
                        <p:par>
                          <p:cTn id="12" fill="hold">
                            <p:stCondLst>
                              <p:cond delay="5000"/>
                            </p:stCondLst>
                            <p:childTnLst>
                              <p:par>
                                <p:cTn id="13" presetID="3" presetClass="entr" presetSubtype="10" fill="hold" grpId="0" nodeType="afterEffect">
                                  <p:stCondLst>
                                    <p:cond delay="50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blinds(horizontal)">
                                      <p:cBhvr>
                                        <p:cTn id="15" dur="2000"/>
                                        <p:tgtEl>
                                          <p:spTgt spid="8">
                                            <p:txEl>
                                              <p:pRg st="2" end="2"/>
                                            </p:txEl>
                                          </p:spTgt>
                                        </p:tgtEl>
                                      </p:cBhvr>
                                    </p:animEffect>
                                  </p:childTnLst>
                                </p:cTn>
                              </p:par>
                            </p:childTnLst>
                          </p:cTn>
                        </p:par>
                        <p:par>
                          <p:cTn id="16" fill="hold">
                            <p:stCondLst>
                              <p:cond delay="7500"/>
                            </p:stCondLst>
                            <p:childTnLst>
                              <p:par>
                                <p:cTn id="17" presetID="3" presetClass="entr" presetSubtype="10" fill="hold" grpId="0" nodeType="afterEffect">
                                  <p:stCondLst>
                                    <p:cond delay="500"/>
                                  </p:stCondLst>
                                  <p:childTnLst>
                                    <p:set>
                                      <p:cBhvr>
                                        <p:cTn id="18" dur="1" fill="hold">
                                          <p:stCondLst>
                                            <p:cond delay="0"/>
                                          </p:stCondLst>
                                        </p:cTn>
                                        <p:tgtEl>
                                          <p:spTgt spid="8">
                                            <p:txEl>
                                              <p:pRg st="4" end="4"/>
                                            </p:txEl>
                                          </p:spTgt>
                                        </p:tgtEl>
                                        <p:attrNameLst>
                                          <p:attrName>style.visibility</p:attrName>
                                        </p:attrNameLst>
                                      </p:cBhvr>
                                      <p:to>
                                        <p:strVal val="visible"/>
                                      </p:to>
                                    </p:set>
                                    <p:animEffect transition="in" filter="blinds(horizontal)">
                                      <p:cBhvr>
                                        <p:cTn id="19" dur="2000"/>
                                        <p:tgtEl>
                                          <p:spTgt spid="8">
                                            <p:txEl>
                                              <p:pRg st="4" end="4"/>
                                            </p:txEl>
                                          </p:spTgt>
                                        </p:tgtEl>
                                      </p:cBhvr>
                                    </p:animEffect>
                                  </p:childTnLst>
                                </p:cTn>
                              </p:par>
                            </p:childTnLst>
                          </p:cTn>
                        </p:par>
                        <p:par>
                          <p:cTn id="20" fill="hold">
                            <p:stCondLst>
                              <p:cond delay="10000"/>
                            </p:stCondLst>
                            <p:childTnLst>
                              <p:par>
                                <p:cTn id="21" presetID="3" presetClass="entr" presetSubtype="10" fill="hold" grpId="0" nodeType="afterEffect">
                                  <p:stCondLst>
                                    <p:cond delay="500"/>
                                  </p:stCondLst>
                                  <p:childTnLst>
                                    <p:set>
                                      <p:cBhvr>
                                        <p:cTn id="22" dur="1" fill="hold">
                                          <p:stCondLst>
                                            <p:cond delay="0"/>
                                          </p:stCondLst>
                                        </p:cTn>
                                        <p:tgtEl>
                                          <p:spTgt spid="8">
                                            <p:txEl>
                                              <p:pRg st="5" end="5"/>
                                            </p:txEl>
                                          </p:spTgt>
                                        </p:tgtEl>
                                        <p:attrNameLst>
                                          <p:attrName>style.visibility</p:attrName>
                                        </p:attrNameLst>
                                      </p:cBhvr>
                                      <p:to>
                                        <p:strVal val="visible"/>
                                      </p:to>
                                    </p:set>
                                    <p:animEffect transition="in" filter="blinds(horizontal)">
                                      <p:cBhvr>
                                        <p:cTn id="23" dur="2000"/>
                                        <p:tgtEl>
                                          <p:spTgt spid="8">
                                            <p:txEl>
                                              <p:pRg st="5" end="5"/>
                                            </p:txEl>
                                          </p:spTgt>
                                        </p:tgtEl>
                                      </p:cBhvr>
                                    </p:animEffect>
                                  </p:childTnLst>
                                </p:cTn>
                              </p:par>
                            </p:childTnLst>
                          </p:cTn>
                        </p:par>
                        <p:par>
                          <p:cTn id="24" fill="hold">
                            <p:stCondLst>
                              <p:cond delay="12500"/>
                            </p:stCondLst>
                            <p:childTnLst>
                              <p:par>
                                <p:cTn id="25" presetID="3" presetClass="entr" presetSubtype="10" fill="hold" grpId="0" nodeType="afterEffect">
                                  <p:stCondLst>
                                    <p:cond delay="500"/>
                                  </p:stCondLst>
                                  <p:childTnLst>
                                    <p:set>
                                      <p:cBhvr>
                                        <p:cTn id="26" dur="1" fill="hold">
                                          <p:stCondLst>
                                            <p:cond delay="0"/>
                                          </p:stCondLst>
                                        </p:cTn>
                                        <p:tgtEl>
                                          <p:spTgt spid="8">
                                            <p:txEl>
                                              <p:pRg st="6" end="6"/>
                                            </p:txEl>
                                          </p:spTgt>
                                        </p:tgtEl>
                                        <p:attrNameLst>
                                          <p:attrName>style.visibility</p:attrName>
                                        </p:attrNameLst>
                                      </p:cBhvr>
                                      <p:to>
                                        <p:strVal val="visible"/>
                                      </p:to>
                                    </p:set>
                                    <p:animEffect transition="in" filter="blinds(horizontal)">
                                      <p:cBhvr>
                                        <p:cTn id="27" dur="2000"/>
                                        <p:tgtEl>
                                          <p:spTgt spid="8">
                                            <p:txEl>
                                              <p:pRg st="6" end="6"/>
                                            </p:txEl>
                                          </p:spTgt>
                                        </p:tgtEl>
                                      </p:cBhvr>
                                    </p:animEffect>
                                  </p:childTnLst>
                                </p:cTn>
                              </p:par>
                            </p:childTnLst>
                          </p:cTn>
                        </p:par>
                        <p:par>
                          <p:cTn id="28" fill="hold">
                            <p:stCondLst>
                              <p:cond delay="15000"/>
                            </p:stCondLst>
                            <p:childTnLst>
                              <p:par>
                                <p:cTn id="29" presetID="3" presetClass="entr" presetSubtype="10" fill="hold" grpId="0" nodeType="afterEffect">
                                  <p:stCondLst>
                                    <p:cond delay="500"/>
                                  </p:stCondLst>
                                  <p:childTnLst>
                                    <p:set>
                                      <p:cBhvr>
                                        <p:cTn id="30" dur="1" fill="hold">
                                          <p:stCondLst>
                                            <p:cond delay="0"/>
                                          </p:stCondLst>
                                        </p:cTn>
                                        <p:tgtEl>
                                          <p:spTgt spid="8">
                                            <p:txEl>
                                              <p:pRg st="7" end="7"/>
                                            </p:txEl>
                                          </p:spTgt>
                                        </p:tgtEl>
                                        <p:attrNameLst>
                                          <p:attrName>style.visibility</p:attrName>
                                        </p:attrNameLst>
                                      </p:cBhvr>
                                      <p:to>
                                        <p:strVal val="visible"/>
                                      </p:to>
                                    </p:set>
                                    <p:animEffect transition="in" filter="blinds(horizontal)">
                                      <p:cBhvr>
                                        <p:cTn id="31" dur="2000"/>
                                        <p:tgtEl>
                                          <p:spTgt spid="8">
                                            <p:txEl>
                                              <p:pRg st="7" end="7"/>
                                            </p:txEl>
                                          </p:spTgt>
                                        </p:tgtEl>
                                      </p:cBhvr>
                                    </p:animEffect>
                                  </p:childTnLst>
                                </p:cTn>
                              </p:par>
                            </p:childTnLst>
                          </p:cTn>
                        </p:par>
                        <p:par>
                          <p:cTn id="32" fill="hold">
                            <p:stCondLst>
                              <p:cond delay="17500"/>
                            </p:stCondLst>
                            <p:childTnLst>
                              <p:par>
                                <p:cTn id="33" presetID="3" presetClass="entr" presetSubtype="10" fill="hold" grpId="0" nodeType="afterEffect">
                                  <p:stCondLst>
                                    <p:cond delay="500"/>
                                  </p:stCondLst>
                                  <p:childTnLst>
                                    <p:set>
                                      <p:cBhvr>
                                        <p:cTn id="34" dur="1" fill="hold">
                                          <p:stCondLst>
                                            <p:cond delay="0"/>
                                          </p:stCondLst>
                                        </p:cTn>
                                        <p:tgtEl>
                                          <p:spTgt spid="8">
                                            <p:txEl>
                                              <p:pRg st="8" end="8"/>
                                            </p:txEl>
                                          </p:spTgt>
                                        </p:tgtEl>
                                        <p:attrNameLst>
                                          <p:attrName>style.visibility</p:attrName>
                                        </p:attrNameLst>
                                      </p:cBhvr>
                                      <p:to>
                                        <p:strVal val="visible"/>
                                      </p:to>
                                    </p:set>
                                    <p:animEffect transition="in" filter="blinds(horizontal)">
                                      <p:cBhvr>
                                        <p:cTn id="35" dur="2000"/>
                                        <p:tgtEl>
                                          <p:spTgt spid="8">
                                            <p:txEl>
                                              <p:pRg st="8" end="8"/>
                                            </p:txEl>
                                          </p:spTgt>
                                        </p:tgtEl>
                                      </p:cBhvr>
                                    </p:animEffect>
                                  </p:childTnLst>
                                </p:cTn>
                              </p:par>
                            </p:childTnLst>
                          </p:cTn>
                        </p:par>
                        <p:par>
                          <p:cTn id="36" fill="hold">
                            <p:stCondLst>
                              <p:cond delay="20000"/>
                            </p:stCondLst>
                            <p:childTnLst>
                              <p:par>
                                <p:cTn id="37" presetID="3" presetClass="entr" presetSubtype="10" fill="hold" grpId="0" nodeType="afterEffect">
                                  <p:stCondLst>
                                    <p:cond delay="500"/>
                                  </p:stCondLst>
                                  <p:childTnLst>
                                    <p:set>
                                      <p:cBhvr>
                                        <p:cTn id="38" dur="1" fill="hold">
                                          <p:stCondLst>
                                            <p:cond delay="0"/>
                                          </p:stCondLst>
                                        </p:cTn>
                                        <p:tgtEl>
                                          <p:spTgt spid="8">
                                            <p:txEl>
                                              <p:pRg st="9" end="9"/>
                                            </p:txEl>
                                          </p:spTgt>
                                        </p:tgtEl>
                                        <p:attrNameLst>
                                          <p:attrName>style.visibility</p:attrName>
                                        </p:attrNameLst>
                                      </p:cBhvr>
                                      <p:to>
                                        <p:strVal val="visible"/>
                                      </p:to>
                                    </p:set>
                                    <p:animEffect transition="in" filter="blinds(horizontal)">
                                      <p:cBhvr>
                                        <p:cTn id="39" dur="2000"/>
                                        <p:tgtEl>
                                          <p:spTgt spid="8">
                                            <p:txEl>
                                              <p:pRg st="9" end="9"/>
                                            </p:txEl>
                                          </p:spTgt>
                                        </p:tgtEl>
                                      </p:cBhvr>
                                    </p:animEffect>
                                  </p:childTnLst>
                                </p:cTn>
                              </p:par>
                            </p:childTnLst>
                          </p:cTn>
                        </p:par>
                        <p:par>
                          <p:cTn id="40" fill="hold">
                            <p:stCondLst>
                              <p:cond delay="22500"/>
                            </p:stCondLst>
                            <p:childTnLst>
                              <p:par>
                                <p:cTn id="41" presetID="3" presetClass="entr" presetSubtype="10" fill="hold" grpId="0" nodeType="afterEffect">
                                  <p:stCondLst>
                                    <p:cond delay="500"/>
                                  </p:stCondLst>
                                  <p:childTnLst>
                                    <p:set>
                                      <p:cBhvr>
                                        <p:cTn id="42" dur="1" fill="hold">
                                          <p:stCondLst>
                                            <p:cond delay="0"/>
                                          </p:stCondLst>
                                        </p:cTn>
                                        <p:tgtEl>
                                          <p:spTgt spid="8">
                                            <p:txEl>
                                              <p:pRg st="10" end="10"/>
                                            </p:txEl>
                                          </p:spTgt>
                                        </p:tgtEl>
                                        <p:attrNameLst>
                                          <p:attrName>style.visibility</p:attrName>
                                        </p:attrNameLst>
                                      </p:cBhvr>
                                      <p:to>
                                        <p:strVal val="visible"/>
                                      </p:to>
                                    </p:set>
                                    <p:animEffect transition="in" filter="blinds(horizontal)">
                                      <p:cBhvr>
                                        <p:cTn id="43" dur="2000"/>
                                        <p:tgtEl>
                                          <p:spTgt spid="8">
                                            <p:txEl>
                                              <p:pRg st="10" end="10"/>
                                            </p:txEl>
                                          </p:spTgt>
                                        </p:tgtEl>
                                      </p:cBhvr>
                                    </p:animEffect>
                                  </p:childTnLst>
                                </p:cTn>
                              </p:par>
                            </p:childTnLst>
                          </p:cTn>
                        </p:par>
                        <p:par>
                          <p:cTn id="44" fill="hold">
                            <p:stCondLst>
                              <p:cond delay="25000"/>
                            </p:stCondLst>
                            <p:childTnLst>
                              <p:par>
                                <p:cTn id="45" presetID="3" presetClass="entr" presetSubtype="10" fill="hold" grpId="0" nodeType="afterEffect">
                                  <p:stCondLst>
                                    <p:cond delay="500"/>
                                  </p:stCondLst>
                                  <p:childTnLst>
                                    <p:set>
                                      <p:cBhvr>
                                        <p:cTn id="46" dur="1" fill="hold">
                                          <p:stCondLst>
                                            <p:cond delay="0"/>
                                          </p:stCondLst>
                                        </p:cTn>
                                        <p:tgtEl>
                                          <p:spTgt spid="8">
                                            <p:txEl>
                                              <p:pRg st="11" end="11"/>
                                            </p:txEl>
                                          </p:spTgt>
                                        </p:tgtEl>
                                        <p:attrNameLst>
                                          <p:attrName>style.visibility</p:attrName>
                                        </p:attrNameLst>
                                      </p:cBhvr>
                                      <p:to>
                                        <p:strVal val="visible"/>
                                      </p:to>
                                    </p:set>
                                    <p:animEffect transition="in" filter="blinds(horizontal)">
                                      <p:cBhvr>
                                        <p:cTn id="47" dur="2000"/>
                                        <p:tgtEl>
                                          <p:spTgt spid="8">
                                            <p:txEl>
                                              <p:pRg st="11" end="11"/>
                                            </p:txEl>
                                          </p:spTgt>
                                        </p:tgtEl>
                                      </p:cBhvr>
                                    </p:animEffect>
                                  </p:childTnLst>
                                </p:cTn>
                              </p:par>
                            </p:childTnLst>
                          </p:cTn>
                        </p:par>
                        <p:par>
                          <p:cTn id="48" fill="hold">
                            <p:stCondLst>
                              <p:cond delay="27500"/>
                            </p:stCondLst>
                            <p:childTnLst>
                              <p:par>
                                <p:cTn id="49" presetID="3" presetClass="entr" presetSubtype="10" fill="hold" grpId="0" nodeType="afterEffect">
                                  <p:stCondLst>
                                    <p:cond delay="500"/>
                                  </p:stCondLst>
                                  <p:childTnLst>
                                    <p:set>
                                      <p:cBhvr>
                                        <p:cTn id="50" dur="1" fill="hold">
                                          <p:stCondLst>
                                            <p:cond delay="0"/>
                                          </p:stCondLst>
                                        </p:cTn>
                                        <p:tgtEl>
                                          <p:spTgt spid="8">
                                            <p:txEl>
                                              <p:pRg st="12" end="12"/>
                                            </p:txEl>
                                          </p:spTgt>
                                        </p:tgtEl>
                                        <p:attrNameLst>
                                          <p:attrName>style.visibility</p:attrName>
                                        </p:attrNameLst>
                                      </p:cBhvr>
                                      <p:to>
                                        <p:strVal val="visible"/>
                                      </p:to>
                                    </p:set>
                                    <p:animEffect transition="in" filter="blinds(horizontal)">
                                      <p:cBhvr>
                                        <p:cTn id="51" dur="2000"/>
                                        <p:tgtEl>
                                          <p:spTgt spid="8">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dvAuto="50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533400"/>
            <a:ext cx="8001000" cy="523220"/>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pPr lvl="2"/>
            <a:r>
              <a:rPr lang="en-US" sz="2800" dirty="0" smtClean="0">
                <a:latin typeface="Eras Demi ITC" pitchFamily="34" charset="0"/>
              </a:rPr>
              <a:t>Media Fair </a:t>
            </a:r>
            <a:endParaRPr lang="en-US" sz="2800" dirty="0">
              <a:latin typeface="Eras Demi ITC" pitchFamily="34" charset="0"/>
            </a:endParaRPr>
          </a:p>
        </p:txBody>
      </p:sp>
      <p:pic>
        <p:nvPicPr>
          <p:cNvPr id="1027" name="Picture 3"/>
          <p:cNvPicPr>
            <a:picLocks noChangeAspect="1" noChangeArrowheads="1"/>
          </p:cNvPicPr>
          <p:nvPr/>
        </p:nvPicPr>
        <p:blipFill>
          <a:blip r:embed="rId3" cstate="screen"/>
          <a:srcRect/>
          <a:stretch>
            <a:fillRect/>
          </a:stretch>
        </p:blipFill>
        <p:spPr bwMode="auto">
          <a:xfrm>
            <a:off x="1590675" y="3581400"/>
            <a:ext cx="5953125" cy="3052078"/>
          </a:xfrm>
          <a:prstGeom prst="rect">
            <a:avLst/>
          </a:prstGeom>
          <a:noFill/>
          <a:ln w="9525">
            <a:noFill/>
            <a:miter lim="800000"/>
            <a:headEnd/>
            <a:tailEnd/>
          </a:ln>
        </p:spPr>
      </p:pic>
      <p:pic>
        <p:nvPicPr>
          <p:cNvPr id="9" name="Picture 3"/>
          <p:cNvPicPr>
            <a:picLocks noChangeAspect="1" noChangeArrowheads="1"/>
          </p:cNvPicPr>
          <p:nvPr/>
        </p:nvPicPr>
        <p:blipFill>
          <a:blip r:embed="rId4" cstate="screen"/>
          <a:srcRect/>
          <a:stretch>
            <a:fillRect/>
          </a:stretch>
        </p:blipFill>
        <p:spPr bwMode="auto">
          <a:xfrm>
            <a:off x="609600" y="1371600"/>
            <a:ext cx="2771775" cy="2057400"/>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8"/>
          <p:cNvPicPr>
            <a:picLocks noChangeAspect="1" noChangeArrowheads="1"/>
          </p:cNvPicPr>
          <p:nvPr/>
        </p:nvPicPr>
        <p:blipFill>
          <a:blip r:embed="rId3" cstate="screen"/>
          <a:srcRect/>
          <a:stretch>
            <a:fillRect/>
          </a:stretch>
        </p:blipFill>
        <p:spPr bwMode="auto">
          <a:xfrm rot="20804175">
            <a:off x="193510" y="1451000"/>
            <a:ext cx="2695575" cy="2000250"/>
          </a:xfrm>
          <a:prstGeom prst="rect">
            <a:avLst/>
          </a:prstGeom>
          <a:noFill/>
        </p:spPr>
      </p:pic>
      <p:pic>
        <p:nvPicPr>
          <p:cNvPr id="18" name="Picture 9"/>
          <p:cNvPicPr>
            <a:picLocks noChangeAspect="1" noChangeArrowheads="1"/>
          </p:cNvPicPr>
          <p:nvPr/>
        </p:nvPicPr>
        <p:blipFill>
          <a:blip r:embed="rId4" cstate="screen"/>
          <a:srcRect/>
          <a:stretch>
            <a:fillRect/>
          </a:stretch>
        </p:blipFill>
        <p:spPr bwMode="auto">
          <a:xfrm rot="21261940">
            <a:off x="243099" y="4443525"/>
            <a:ext cx="2714625" cy="1981200"/>
          </a:xfrm>
          <a:prstGeom prst="rect">
            <a:avLst/>
          </a:prstGeom>
          <a:noFill/>
        </p:spPr>
      </p:pic>
      <p:pic>
        <p:nvPicPr>
          <p:cNvPr id="20" name="Picture 14"/>
          <p:cNvPicPr>
            <a:picLocks noChangeAspect="1" noChangeArrowheads="1"/>
          </p:cNvPicPr>
          <p:nvPr/>
        </p:nvPicPr>
        <p:blipFill>
          <a:blip r:embed="rId5" cstate="screen"/>
          <a:srcRect/>
          <a:stretch>
            <a:fillRect/>
          </a:stretch>
        </p:blipFill>
        <p:spPr bwMode="auto">
          <a:xfrm rot="21019800">
            <a:off x="5981772" y="4191000"/>
            <a:ext cx="3095625" cy="1962150"/>
          </a:xfrm>
          <a:prstGeom prst="rect">
            <a:avLst/>
          </a:prstGeom>
          <a:noFill/>
        </p:spPr>
      </p:pic>
      <p:pic>
        <p:nvPicPr>
          <p:cNvPr id="21" name="Picture 13"/>
          <p:cNvPicPr>
            <a:picLocks noChangeAspect="1" noChangeArrowheads="1"/>
          </p:cNvPicPr>
          <p:nvPr/>
        </p:nvPicPr>
        <p:blipFill>
          <a:blip r:embed="rId6" cstate="screen"/>
          <a:srcRect/>
          <a:stretch>
            <a:fillRect/>
          </a:stretch>
        </p:blipFill>
        <p:spPr bwMode="auto">
          <a:xfrm rot="772130">
            <a:off x="5959261" y="1464214"/>
            <a:ext cx="2830286" cy="2133600"/>
          </a:xfrm>
          <a:prstGeom prst="rect">
            <a:avLst/>
          </a:prstGeom>
          <a:noFill/>
        </p:spPr>
      </p:pic>
      <p:pic>
        <p:nvPicPr>
          <p:cNvPr id="22" name="Picture 19"/>
          <p:cNvPicPr>
            <a:picLocks noChangeAspect="1" noChangeArrowheads="1"/>
          </p:cNvPicPr>
          <p:nvPr/>
        </p:nvPicPr>
        <p:blipFill>
          <a:blip r:embed="rId7" cstate="screen"/>
          <a:srcRect/>
          <a:stretch>
            <a:fillRect/>
          </a:stretch>
        </p:blipFill>
        <p:spPr bwMode="auto">
          <a:xfrm>
            <a:off x="3124200" y="4191000"/>
            <a:ext cx="2943225" cy="2219325"/>
          </a:xfrm>
          <a:prstGeom prst="rect">
            <a:avLst/>
          </a:prstGeom>
          <a:noFill/>
        </p:spPr>
      </p:pic>
      <p:sp>
        <p:nvSpPr>
          <p:cNvPr id="4" name="Text Box 2"/>
          <p:cNvSpPr txBox="1">
            <a:spLocks noChangeArrowheads="1"/>
          </p:cNvSpPr>
          <p:nvPr/>
        </p:nvSpPr>
        <p:spPr bwMode="auto">
          <a:xfrm>
            <a:off x="0" y="609600"/>
            <a:ext cx="8610600" cy="523220"/>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2800" dirty="0" smtClean="0">
                <a:latin typeface="Eras Demi ITC" pitchFamily="34" charset="0"/>
              </a:rPr>
              <a:t>        Media Fair</a:t>
            </a:r>
            <a:endParaRPr lang="en-US" sz="2800" dirty="0">
              <a:latin typeface="Eras Demi ITC" pitchFamily="34" charset="0"/>
            </a:endParaRPr>
          </a:p>
        </p:txBody>
      </p:sp>
      <p:pic>
        <p:nvPicPr>
          <p:cNvPr id="19" name="Picture 18"/>
          <p:cNvPicPr>
            <a:picLocks noChangeAspect="1" noChangeArrowheads="1"/>
          </p:cNvPicPr>
          <p:nvPr/>
        </p:nvPicPr>
        <p:blipFill>
          <a:blip r:embed="rId8" cstate="screen"/>
          <a:srcRect/>
          <a:stretch>
            <a:fillRect/>
          </a:stretch>
        </p:blipFill>
        <p:spPr bwMode="auto">
          <a:xfrm rot="21395928">
            <a:off x="3165642" y="1447111"/>
            <a:ext cx="2602295" cy="1911341"/>
          </a:xfrm>
          <a:prstGeom prst="rect">
            <a:avLst/>
          </a:prstGeom>
          <a:noFill/>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2000" fill="hold"/>
                                        <p:tgtEl>
                                          <p:spTgt spid="19"/>
                                        </p:tgtEl>
                                        <p:attrNameLst>
                                          <p:attrName>ppt_x</p:attrName>
                                        </p:attrNameLst>
                                      </p:cBhvr>
                                      <p:tavLst>
                                        <p:tav tm="0">
                                          <p:val>
                                            <p:strVal val="#ppt_x"/>
                                          </p:val>
                                        </p:tav>
                                        <p:tav tm="100000">
                                          <p:val>
                                            <p:strVal val="#ppt_x"/>
                                          </p:val>
                                        </p:tav>
                                      </p:tavLst>
                                    </p:anim>
                                    <p:anim calcmode="lin" valueType="num">
                                      <p:cBhvr additive="base">
                                        <p:cTn id="8" dur="20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3000" fill="hold"/>
                                        <p:tgtEl>
                                          <p:spTgt spid="22"/>
                                        </p:tgtEl>
                                        <p:attrNameLst>
                                          <p:attrName>ppt_x</p:attrName>
                                        </p:attrNameLst>
                                      </p:cBhvr>
                                      <p:tavLst>
                                        <p:tav tm="0">
                                          <p:val>
                                            <p:strVal val="#ppt_x"/>
                                          </p:val>
                                        </p:tav>
                                        <p:tav tm="100000">
                                          <p:val>
                                            <p:strVal val="#ppt_x"/>
                                          </p:val>
                                        </p:tav>
                                      </p:tavLst>
                                    </p:anim>
                                    <p:anim calcmode="lin" valueType="num">
                                      <p:cBhvr additive="base">
                                        <p:cTn id="12" dur="3000" fill="hold"/>
                                        <p:tgtEl>
                                          <p:spTgt spid="22"/>
                                        </p:tgtEl>
                                        <p:attrNameLst>
                                          <p:attrName>ppt_y</p:attrName>
                                        </p:attrNameLst>
                                      </p:cBhvr>
                                      <p:tavLst>
                                        <p:tav tm="0">
                                          <p:val>
                                            <p:strVal val="1+#ppt_h/2"/>
                                          </p:val>
                                        </p:tav>
                                        <p:tav tm="100000">
                                          <p:val>
                                            <p:strVal val="#ppt_y"/>
                                          </p:val>
                                        </p:tav>
                                      </p:tavLst>
                                    </p:anim>
                                  </p:childTnLst>
                                </p:cTn>
                              </p:par>
                            </p:childTnLst>
                          </p:cTn>
                        </p:par>
                        <p:par>
                          <p:cTn id="13" fill="hold">
                            <p:stCondLst>
                              <p:cond delay="3000"/>
                            </p:stCondLst>
                            <p:childTnLst>
                              <p:par>
                                <p:cTn id="14" presetID="2" presetClass="entr" presetSubtype="3" fill="hold" nodeType="afterEffect">
                                  <p:stCondLst>
                                    <p:cond delay="450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2000" fill="hold"/>
                                        <p:tgtEl>
                                          <p:spTgt spid="18"/>
                                        </p:tgtEl>
                                        <p:attrNameLst>
                                          <p:attrName>ppt_x</p:attrName>
                                        </p:attrNameLst>
                                      </p:cBhvr>
                                      <p:tavLst>
                                        <p:tav tm="0">
                                          <p:val>
                                            <p:strVal val="1+#ppt_w/2"/>
                                          </p:val>
                                        </p:tav>
                                        <p:tav tm="100000">
                                          <p:val>
                                            <p:strVal val="#ppt_x"/>
                                          </p:val>
                                        </p:tav>
                                      </p:tavLst>
                                    </p:anim>
                                    <p:anim calcmode="lin" valueType="num">
                                      <p:cBhvr additive="base">
                                        <p:cTn id="17" dur="2000" fill="hold"/>
                                        <p:tgtEl>
                                          <p:spTgt spid="18"/>
                                        </p:tgtEl>
                                        <p:attrNameLst>
                                          <p:attrName>ppt_y</p:attrName>
                                        </p:attrNameLst>
                                      </p:cBhvr>
                                      <p:tavLst>
                                        <p:tav tm="0">
                                          <p:val>
                                            <p:strVal val="0-#ppt_h/2"/>
                                          </p:val>
                                        </p:tav>
                                        <p:tav tm="100000">
                                          <p:val>
                                            <p:strVal val="#ppt_y"/>
                                          </p:val>
                                        </p:tav>
                                      </p:tavLst>
                                    </p:anim>
                                  </p:childTnLst>
                                </p:cTn>
                              </p:par>
                            </p:childTnLst>
                          </p:cTn>
                        </p:par>
                        <p:par>
                          <p:cTn id="18" fill="hold">
                            <p:stCondLst>
                              <p:cond delay="9500"/>
                            </p:stCondLst>
                            <p:childTnLst>
                              <p:par>
                                <p:cTn id="19" presetID="2" presetClass="entr" presetSubtype="12" fill="hold" nodeType="afterEffect">
                                  <p:stCondLst>
                                    <p:cond delay="600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1000" fill="hold"/>
                                        <p:tgtEl>
                                          <p:spTgt spid="20"/>
                                        </p:tgtEl>
                                        <p:attrNameLst>
                                          <p:attrName>ppt_x</p:attrName>
                                        </p:attrNameLst>
                                      </p:cBhvr>
                                      <p:tavLst>
                                        <p:tav tm="0">
                                          <p:val>
                                            <p:strVal val="0-#ppt_w/2"/>
                                          </p:val>
                                        </p:tav>
                                        <p:tav tm="100000">
                                          <p:val>
                                            <p:strVal val="#ppt_x"/>
                                          </p:val>
                                        </p:tav>
                                      </p:tavLst>
                                    </p:anim>
                                    <p:anim calcmode="lin" valueType="num">
                                      <p:cBhvr additive="base">
                                        <p:cTn id="22" dur="1000" fill="hold"/>
                                        <p:tgtEl>
                                          <p:spTgt spid="20"/>
                                        </p:tgtEl>
                                        <p:attrNameLst>
                                          <p:attrName>ppt_y</p:attrName>
                                        </p:attrNameLst>
                                      </p:cBhvr>
                                      <p:tavLst>
                                        <p:tav tm="0">
                                          <p:val>
                                            <p:strVal val="1+#ppt_h/2"/>
                                          </p:val>
                                        </p:tav>
                                        <p:tav tm="100000">
                                          <p:val>
                                            <p:strVal val="#ppt_y"/>
                                          </p:val>
                                        </p:tav>
                                      </p:tavLst>
                                    </p:anim>
                                  </p:childTnLst>
                                </p:cTn>
                              </p:par>
                            </p:childTnLst>
                          </p:cTn>
                        </p:par>
                        <p:par>
                          <p:cTn id="23" fill="hold">
                            <p:stCondLst>
                              <p:cond delay="16500"/>
                            </p:stCondLst>
                            <p:childTnLst>
                              <p:par>
                                <p:cTn id="24" presetID="2" presetClass="entr" presetSubtype="6" fill="hold" nodeType="afterEffect">
                                  <p:stCondLst>
                                    <p:cond delay="500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2000" fill="hold"/>
                                        <p:tgtEl>
                                          <p:spTgt spid="17"/>
                                        </p:tgtEl>
                                        <p:attrNameLst>
                                          <p:attrName>ppt_x</p:attrName>
                                        </p:attrNameLst>
                                      </p:cBhvr>
                                      <p:tavLst>
                                        <p:tav tm="0">
                                          <p:val>
                                            <p:strVal val="1+#ppt_w/2"/>
                                          </p:val>
                                        </p:tav>
                                        <p:tav tm="100000">
                                          <p:val>
                                            <p:strVal val="#ppt_x"/>
                                          </p:val>
                                        </p:tav>
                                      </p:tavLst>
                                    </p:anim>
                                    <p:anim calcmode="lin" valueType="num">
                                      <p:cBhvr additive="base">
                                        <p:cTn id="27" dur="2000" fill="hold"/>
                                        <p:tgtEl>
                                          <p:spTgt spid="17"/>
                                        </p:tgtEl>
                                        <p:attrNameLst>
                                          <p:attrName>ppt_y</p:attrName>
                                        </p:attrNameLst>
                                      </p:cBhvr>
                                      <p:tavLst>
                                        <p:tav tm="0">
                                          <p:val>
                                            <p:strVal val="1+#ppt_h/2"/>
                                          </p:val>
                                        </p:tav>
                                        <p:tav tm="100000">
                                          <p:val>
                                            <p:strVal val="#ppt_y"/>
                                          </p:val>
                                        </p:tav>
                                      </p:tavLst>
                                    </p:anim>
                                  </p:childTnLst>
                                </p:cTn>
                              </p:par>
                            </p:childTnLst>
                          </p:cTn>
                        </p:par>
                        <p:par>
                          <p:cTn id="28" fill="hold">
                            <p:stCondLst>
                              <p:cond delay="23500"/>
                            </p:stCondLst>
                            <p:childTnLst>
                              <p:par>
                                <p:cTn id="29" presetID="2" presetClass="entr" presetSubtype="1" fill="hold" nodeType="afterEffect">
                                  <p:stCondLst>
                                    <p:cond delay="60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1000" fill="hold"/>
                                        <p:tgtEl>
                                          <p:spTgt spid="21"/>
                                        </p:tgtEl>
                                        <p:attrNameLst>
                                          <p:attrName>ppt_x</p:attrName>
                                        </p:attrNameLst>
                                      </p:cBhvr>
                                      <p:tavLst>
                                        <p:tav tm="0">
                                          <p:val>
                                            <p:strVal val="#ppt_x"/>
                                          </p:val>
                                        </p:tav>
                                        <p:tav tm="100000">
                                          <p:val>
                                            <p:strVal val="#ppt_x"/>
                                          </p:val>
                                        </p:tav>
                                      </p:tavLst>
                                    </p:anim>
                                    <p:anim calcmode="lin" valueType="num">
                                      <p:cBhvr additive="base">
                                        <p:cTn id="32" dur="10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609600"/>
            <a:ext cx="7315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Media Fair</a:t>
            </a:r>
            <a:endParaRPr lang="en-US" sz="2800" dirty="0">
              <a:latin typeface="Eras Demi ITC" pitchFamily="34" charset="0"/>
            </a:endParaRPr>
          </a:p>
        </p:txBody>
      </p:sp>
      <p:sp>
        <p:nvSpPr>
          <p:cNvPr id="10" name="Text Box 2"/>
          <p:cNvSpPr txBox="1">
            <a:spLocks noChangeArrowheads="1"/>
          </p:cNvSpPr>
          <p:nvPr/>
        </p:nvSpPr>
        <p:spPr bwMode="auto">
          <a:xfrm>
            <a:off x="6019800" y="3313093"/>
            <a:ext cx="5029200" cy="954107"/>
          </a:xfrm>
          <a:prstGeom prst="rect">
            <a:avLst/>
          </a:prstGeom>
          <a:noFill/>
          <a:ln w="9525" algn="ctr">
            <a:noFill/>
            <a:miter lim="800000"/>
            <a:headEnd/>
            <a:tailEnd/>
          </a:ln>
        </p:spPr>
        <p:txBody>
          <a:bodyPr wrap="square" lIns="0" rIns="822960">
            <a:spAutoFit/>
          </a:bodyPr>
          <a:lstStyle/>
          <a:p>
            <a:endParaRPr lang="en-US" sz="2800" dirty="0">
              <a:latin typeface="Arial Narrow" pitchFamily="34" charset="0"/>
            </a:endParaRPr>
          </a:p>
          <a:p>
            <a:r>
              <a:rPr lang="en-US" sz="2800" dirty="0" smtClean="0">
                <a:latin typeface="Arial Narrow" pitchFamily="34" charset="0"/>
              </a:rPr>
              <a:t>Fun </a:t>
            </a:r>
            <a:r>
              <a:rPr lang="en-US" sz="2800" i="1" dirty="0" smtClean="0">
                <a:latin typeface="Arial Narrow" pitchFamily="34" charset="0"/>
              </a:rPr>
              <a:t>Door Prizes</a:t>
            </a:r>
          </a:p>
        </p:txBody>
      </p:sp>
      <p:pic>
        <p:nvPicPr>
          <p:cNvPr id="13" name="Picture 15"/>
          <p:cNvPicPr>
            <a:picLocks noChangeAspect="1" noChangeArrowheads="1"/>
          </p:cNvPicPr>
          <p:nvPr/>
        </p:nvPicPr>
        <p:blipFill>
          <a:blip r:embed="rId3" cstate="screen"/>
          <a:srcRect/>
          <a:stretch>
            <a:fillRect/>
          </a:stretch>
        </p:blipFill>
        <p:spPr bwMode="auto">
          <a:xfrm>
            <a:off x="5410200" y="1428750"/>
            <a:ext cx="2968122" cy="2228850"/>
          </a:xfrm>
          <a:prstGeom prst="rect">
            <a:avLst/>
          </a:prstGeom>
          <a:noFill/>
        </p:spPr>
      </p:pic>
      <p:pic>
        <p:nvPicPr>
          <p:cNvPr id="14" name="Picture 20"/>
          <p:cNvPicPr>
            <a:picLocks noChangeAspect="1" noChangeArrowheads="1"/>
          </p:cNvPicPr>
          <p:nvPr/>
        </p:nvPicPr>
        <p:blipFill>
          <a:blip r:embed="rId4" cstate="screen"/>
          <a:srcRect/>
          <a:stretch>
            <a:fillRect/>
          </a:stretch>
        </p:blipFill>
        <p:spPr bwMode="auto">
          <a:xfrm>
            <a:off x="5486400" y="4267200"/>
            <a:ext cx="2918958" cy="2200275"/>
          </a:xfrm>
          <a:prstGeom prst="rect">
            <a:avLst/>
          </a:prstGeom>
          <a:noFill/>
        </p:spPr>
      </p:pic>
      <p:pic>
        <p:nvPicPr>
          <p:cNvPr id="15" name="Picture 4"/>
          <p:cNvPicPr>
            <a:picLocks noChangeAspect="1" noChangeArrowheads="1"/>
          </p:cNvPicPr>
          <p:nvPr/>
        </p:nvPicPr>
        <p:blipFill>
          <a:blip r:embed="rId5" cstate="screen"/>
          <a:srcRect/>
          <a:stretch>
            <a:fillRect/>
          </a:stretch>
        </p:blipFill>
        <p:spPr bwMode="auto">
          <a:xfrm>
            <a:off x="762000" y="4138748"/>
            <a:ext cx="3352800" cy="2490652"/>
          </a:xfrm>
          <a:prstGeom prst="rect">
            <a:avLst/>
          </a:prstGeom>
          <a:noFill/>
        </p:spPr>
      </p:pic>
      <p:pic>
        <p:nvPicPr>
          <p:cNvPr id="17" name="Picture 17"/>
          <p:cNvPicPr>
            <a:picLocks noChangeAspect="1" noChangeArrowheads="1"/>
          </p:cNvPicPr>
          <p:nvPr/>
        </p:nvPicPr>
        <p:blipFill>
          <a:blip r:embed="rId6" cstate="screen"/>
          <a:srcRect/>
          <a:stretch>
            <a:fillRect/>
          </a:stretch>
        </p:blipFill>
        <p:spPr bwMode="auto">
          <a:xfrm>
            <a:off x="836857" y="1524000"/>
            <a:ext cx="3201743" cy="2390775"/>
          </a:xfrm>
          <a:prstGeom prst="rect">
            <a:avLst/>
          </a:prstGeom>
          <a:noFill/>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2000"/>
                                  </p:stCondLst>
                                  <p:childTnLst>
                                    <p:set>
                                      <p:cBhvr>
                                        <p:cTn id="6" dur="1" fill="hold">
                                          <p:stCondLst>
                                            <p:cond delay="0"/>
                                          </p:stCondLst>
                                        </p:cTn>
                                        <p:tgtEl>
                                          <p:spTgt spid="15"/>
                                        </p:tgtEl>
                                        <p:attrNameLst>
                                          <p:attrName>style.visibility</p:attrName>
                                        </p:attrNameLst>
                                      </p:cBhvr>
                                      <p:to>
                                        <p:strVal val="visible"/>
                                      </p:to>
                                    </p:set>
                                    <p:animEffect transition="in" filter="blinds(vertical)">
                                      <p:cBhvr>
                                        <p:cTn id="7" dur="500"/>
                                        <p:tgtEl>
                                          <p:spTgt spid="15"/>
                                        </p:tgtEl>
                                      </p:cBhvr>
                                    </p:animEffect>
                                  </p:childTnLst>
                                </p:cTn>
                              </p:par>
                            </p:childTnLst>
                          </p:cTn>
                        </p:par>
                        <p:par>
                          <p:cTn id="8" fill="hold">
                            <p:stCondLst>
                              <p:cond delay="2500"/>
                            </p:stCondLst>
                            <p:childTnLst>
                              <p:par>
                                <p:cTn id="9" presetID="18" presetClass="entr" presetSubtype="12" fill="hold" nodeType="afterEffect">
                                  <p:stCondLst>
                                    <p:cond delay="3000"/>
                                  </p:stCondLst>
                                  <p:childTnLst>
                                    <p:set>
                                      <p:cBhvr>
                                        <p:cTn id="10" dur="1" fill="hold">
                                          <p:stCondLst>
                                            <p:cond delay="0"/>
                                          </p:stCondLst>
                                        </p:cTn>
                                        <p:tgtEl>
                                          <p:spTgt spid="17"/>
                                        </p:tgtEl>
                                        <p:attrNameLst>
                                          <p:attrName>style.visibility</p:attrName>
                                        </p:attrNameLst>
                                      </p:cBhvr>
                                      <p:to>
                                        <p:strVal val="visible"/>
                                      </p:to>
                                    </p:set>
                                    <p:animEffect transition="in" filter="strips(downLeft)">
                                      <p:cBhvr>
                                        <p:cTn id="11" dur="500"/>
                                        <p:tgtEl>
                                          <p:spTgt spid="17"/>
                                        </p:tgtEl>
                                      </p:cBhvr>
                                    </p:animEffect>
                                  </p:childTnLst>
                                </p:cTn>
                              </p:par>
                            </p:childTnLst>
                          </p:cTn>
                        </p:par>
                        <p:par>
                          <p:cTn id="12" fill="hold">
                            <p:stCondLst>
                              <p:cond delay="6000"/>
                            </p:stCondLst>
                            <p:childTnLst>
                              <p:par>
                                <p:cTn id="13" presetID="9" presetClass="entr" presetSubtype="0" fill="hold" grpId="0" nodeType="afterEffect">
                                  <p:stCondLst>
                                    <p:cond delay="500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1000"/>
                                        <p:tgtEl>
                                          <p:spTgt spid="10"/>
                                        </p:tgtEl>
                                      </p:cBhvr>
                                    </p:animEffect>
                                  </p:childTnLst>
                                </p:cTn>
                              </p:par>
                              <p:par>
                                <p:cTn id="16" presetID="9" presetClass="entr" presetSubtype="0" fill="hold" nodeType="withEffect">
                                  <p:stCondLst>
                                    <p:cond delay="5000"/>
                                  </p:stCondLst>
                                  <p:childTnLst>
                                    <p:set>
                                      <p:cBhvr>
                                        <p:cTn id="17" dur="1" fill="hold">
                                          <p:stCondLst>
                                            <p:cond delay="0"/>
                                          </p:stCondLst>
                                        </p:cTn>
                                        <p:tgtEl>
                                          <p:spTgt spid="14"/>
                                        </p:tgtEl>
                                        <p:attrNameLst>
                                          <p:attrName>style.visibility</p:attrName>
                                        </p:attrNameLst>
                                      </p:cBhvr>
                                      <p:to>
                                        <p:strVal val="visible"/>
                                      </p:to>
                                    </p:set>
                                    <p:animEffect transition="in" filter="dissolve">
                                      <p:cBhvr>
                                        <p:cTn id="18"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TL Erwin\AppData\Local\Microsoft\Windows\Temporary Internet Files\Content.IE5\F1YIJLZE\MP900399620[1].jpg"/>
          <p:cNvPicPr>
            <a:picLocks noChangeAspect="1" noChangeArrowheads="1"/>
          </p:cNvPicPr>
          <p:nvPr/>
        </p:nvPicPr>
        <p:blipFill>
          <a:blip r:embed="rId3" cstate="print">
            <a:grayscl/>
          </a:blip>
          <a:srcRect/>
          <a:stretch>
            <a:fillRect/>
          </a:stretch>
        </p:blipFill>
        <p:spPr bwMode="auto">
          <a:xfrm>
            <a:off x="-76200" y="-381000"/>
            <a:ext cx="9601200" cy="8534400"/>
          </a:xfrm>
          <a:prstGeom prst="roundRect">
            <a:avLst>
              <a:gd name="adj" fmla="val 8594"/>
            </a:avLst>
          </a:prstGeom>
          <a:solidFill>
            <a:srgbClr val="FFFFFF">
              <a:shade val="85000"/>
            </a:srgbClr>
          </a:solidFill>
          <a:ln>
            <a:noFill/>
          </a:ln>
          <a:effectLst/>
        </p:spPr>
      </p:pic>
      <p:sp>
        <p:nvSpPr>
          <p:cNvPr id="4" name="Text Box 2"/>
          <p:cNvSpPr txBox="1">
            <a:spLocks noChangeArrowheads="1"/>
          </p:cNvSpPr>
          <p:nvPr/>
        </p:nvSpPr>
        <p:spPr bwMode="auto">
          <a:xfrm>
            <a:off x="-76200" y="457200"/>
            <a:ext cx="8915400" cy="1200329"/>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pPr lvl="1"/>
            <a:r>
              <a:rPr lang="en-US" sz="2400" dirty="0" smtClean="0">
                <a:latin typeface="Eras Demi ITC" pitchFamily="34" charset="0"/>
              </a:rPr>
              <a:t>Classroom Results: </a:t>
            </a:r>
          </a:p>
          <a:p>
            <a:pPr lvl="1"/>
            <a:r>
              <a:rPr lang="en-US" sz="2400" dirty="0" smtClean="0">
                <a:solidFill>
                  <a:srgbClr val="FFFFCC"/>
                </a:solidFill>
                <a:latin typeface="Eras Demi ITC" pitchFamily="34" charset="0"/>
              </a:rPr>
              <a:t>Align media services K-12 to support   curriculum and provide students with 21st century skills.</a:t>
            </a:r>
            <a:endParaRPr lang="en-US" sz="2800" dirty="0">
              <a:solidFill>
                <a:srgbClr val="FFFFCC"/>
              </a:solidFill>
              <a:latin typeface="Eras Demi ITC" pitchFamily="34" charset="0"/>
            </a:endParaRPr>
          </a:p>
        </p:txBody>
      </p:sp>
    </p:spTree>
  </p:cSld>
  <p:clrMapOvr>
    <a:masterClrMapping/>
  </p:clrMapOvr>
  <p:transition spd="med">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3" descr="Picture1.jpg"/>
          <p:cNvPicPr>
            <a:picLocks noChangeAspect="1"/>
          </p:cNvPicPr>
          <p:nvPr/>
        </p:nvPicPr>
        <p:blipFill>
          <a:blip r:embed="rId3" cstate="screen"/>
          <a:stretch>
            <a:fillRect/>
          </a:stretch>
        </p:blipFill>
        <p:spPr>
          <a:xfrm>
            <a:off x="533400" y="1905000"/>
            <a:ext cx="4495800" cy="3378745"/>
          </a:xfrm>
          <a:prstGeom prst="rect">
            <a:avLst/>
          </a:prstGeom>
        </p:spPr>
      </p:pic>
      <p:sp>
        <p:nvSpPr>
          <p:cNvPr id="6" name="Text Box 2"/>
          <p:cNvSpPr txBox="1">
            <a:spLocks noChangeArrowheads="1"/>
          </p:cNvSpPr>
          <p:nvPr/>
        </p:nvSpPr>
        <p:spPr bwMode="auto">
          <a:xfrm>
            <a:off x="4800600" y="1219200"/>
            <a:ext cx="4114800" cy="1754326"/>
          </a:xfrm>
          <a:prstGeom prst="rect">
            <a:avLst/>
          </a:prstGeom>
          <a:noFill/>
          <a:ln w="9525" algn="ctr">
            <a:noFill/>
            <a:miter lim="800000"/>
            <a:headEnd/>
            <a:tailEnd/>
          </a:ln>
        </p:spPr>
        <p:txBody>
          <a:bodyPr wrap="square" lIns="0" rIns="822960">
            <a:spAutoFit/>
          </a:bodyPr>
          <a:lstStyle/>
          <a:p>
            <a:pPr marL="182880" indent="-182880"/>
            <a:endParaRPr lang="en-US" sz="2400" dirty="0">
              <a:latin typeface="Eras Medium ITC"/>
            </a:endParaRPr>
          </a:p>
          <a:p>
            <a:pPr marL="640080" lvl="1" indent="-182880">
              <a:lnSpc>
                <a:spcPct val="150000"/>
              </a:lnSpc>
            </a:pPr>
            <a:r>
              <a:rPr lang="en-US" sz="2400" dirty="0" smtClean="0">
                <a:latin typeface="Eras Medium ITC"/>
              </a:rPr>
              <a:t>	</a:t>
            </a:r>
            <a:endParaRPr lang="en-US" dirty="0" smtClean="0">
              <a:latin typeface="Eras Medium ITC"/>
            </a:endParaRPr>
          </a:p>
          <a:p>
            <a:pPr marL="182880" indent="-182880">
              <a:buFont typeface="Arial" pitchFamily="34" charset="0"/>
              <a:buChar char="•"/>
            </a:pPr>
            <a:endParaRPr lang="en-US" sz="2400" dirty="0" smtClean="0">
              <a:latin typeface="Eras Medium ITC"/>
            </a:endParaRPr>
          </a:p>
          <a:p>
            <a:pPr marL="182880" indent="-182880"/>
            <a:r>
              <a:rPr lang="en-US" sz="2400" dirty="0" smtClean="0">
                <a:latin typeface="Eras Medium ITC"/>
              </a:rPr>
              <a:t> </a:t>
            </a:r>
            <a:endParaRPr lang="en-US" sz="2400" dirty="0">
              <a:latin typeface="Eras Medium ITC"/>
            </a:endParaRPr>
          </a:p>
        </p:txBody>
      </p:sp>
      <p:sp>
        <p:nvSpPr>
          <p:cNvPr id="4" name="Text Box 2"/>
          <p:cNvSpPr txBox="1">
            <a:spLocks noChangeArrowheads="1"/>
          </p:cNvSpPr>
          <p:nvPr/>
        </p:nvSpPr>
        <p:spPr bwMode="auto">
          <a:xfrm>
            <a:off x="0" y="457200"/>
            <a:ext cx="7315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Classroom Results</a:t>
            </a:r>
            <a:endParaRPr lang="en-US" sz="2800" dirty="0">
              <a:latin typeface="Eras Demi ITC" pitchFamily="34" charset="0"/>
            </a:endParaRPr>
          </a:p>
        </p:txBody>
      </p:sp>
      <p:sp>
        <p:nvSpPr>
          <p:cNvPr id="5" name="TextBox 4"/>
          <p:cNvSpPr txBox="1"/>
          <p:nvPr/>
        </p:nvSpPr>
        <p:spPr>
          <a:xfrm>
            <a:off x="5334000" y="2057400"/>
            <a:ext cx="3505200" cy="954107"/>
          </a:xfrm>
          <a:prstGeom prst="rect">
            <a:avLst/>
          </a:prstGeom>
          <a:noFill/>
        </p:spPr>
        <p:txBody>
          <a:bodyPr wrap="square" rtlCol="0">
            <a:spAutoFit/>
          </a:bodyPr>
          <a:lstStyle/>
          <a:p>
            <a:r>
              <a:rPr lang="en-US" sz="2800" dirty="0" smtClean="0">
                <a:latin typeface="Eras Medium ITC"/>
              </a:rPr>
              <a:t>Inter-campus virtual classrooms</a:t>
            </a:r>
            <a:endParaRPr lang="en-US" sz="2800" dirty="0">
              <a:latin typeface="Eras Medium ITC"/>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linds(horizontal)">
                                      <p:cBhvr>
                                        <p:cTn id="7" dur="2000"/>
                                        <p:tgtEl>
                                          <p:spTgt spid="6">
                                            <p:txEl>
                                              <p:pRg st="1" end="1"/>
                                            </p:txEl>
                                          </p:spTgt>
                                        </p:tgtEl>
                                      </p:cBhvr>
                                    </p:animEffect>
                                  </p:childTnLst>
                                </p:cTn>
                              </p:par>
                            </p:childTnLst>
                          </p:cTn>
                        </p:par>
                        <p:par>
                          <p:cTn id="8" fill="hold">
                            <p:stCondLst>
                              <p:cond delay="2000"/>
                            </p:stCondLst>
                            <p:childTnLst>
                              <p:par>
                                <p:cTn id="9" presetID="3" presetClass="entr" presetSubtype="10" fill="hold" grpId="0" nodeType="after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animEffect transition="in" filter="blinds(horizontal)">
                                      <p:cBhvr>
                                        <p:cTn id="11" dur="2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G_0127"/>
          <p:cNvPicPr>
            <a:picLocks noChangeAspect="1" noChangeArrowheads="1"/>
          </p:cNvPicPr>
          <p:nvPr/>
        </p:nvPicPr>
        <p:blipFill>
          <a:blip r:embed="rId3" cstate="screen"/>
          <a:srcRect/>
          <a:stretch>
            <a:fillRect/>
          </a:stretch>
        </p:blipFill>
        <p:spPr bwMode="auto">
          <a:xfrm>
            <a:off x="3124200" y="1828800"/>
            <a:ext cx="5600700" cy="3733800"/>
          </a:xfrm>
          <a:prstGeom prst="rect">
            <a:avLst/>
          </a:prstGeom>
          <a:noFill/>
        </p:spPr>
      </p:pic>
      <p:sp>
        <p:nvSpPr>
          <p:cNvPr id="3" name="Content Placeholder 2"/>
          <p:cNvSpPr>
            <a:spLocks noGrp="1"/>
          </p:cNvSpPr>
          <p:nvPr>
            <p:ph idx="1"/>
          </p:nvPr>
        </p:nvSpPr>
        <p:spPr>
          <a:xfrm>
            <a:off x="228600" y="1981200"/>
            <a:ext cx="5486400" cy="5029200"/>
          </a:xfrm>
        </p:spPr>
        <p:txBody>
          <a:bodyPr>
            <a:normAutofit/>
          </a:bodyPr>
          <a:lstStyle/>
          <a:p>
            <a:pPr marL="182880" indent="-182880">
              <a:lnSpc>
                <a:spcPct val="150000"/>
              </a:lnSpc>
              <a:buClr>
                <a:schemeClr val="accent2">
                  <a:lumMod val="60000"/>
                  <a:lumOff val="40000"/>
                </a:schemeClr>
              </a:buClr>
              <a:buSzPct val="92000"/>
              <a:buFont typeface="Arial" pitchFamily="34" charset="0"/>
              <a:buChar char="•"/>
            </a:pPr>
            <a:r>
              <a:rPr lang="en-US" sz="2000" b="1" dirty="0" smtClean="0">
                <a:latin typeface="Eras Medium ITC"/>
              </a:rPr>
              <a:t>Title I </a:t>
            </a:r>
          </a:p>
          <a:p>
            <a:pPr marL="182880" indent="-182880">
              <a:lnSpc>
                <a:spcPct val="150000"/>
              </a:lnSpc>
              <a:buClr>
                <a:schemeClr val="accent2">
                  <a:lumMod val="60000"/>
                  <a:lumOff val="40000"/>
                </a:schemeClr>
              </a:buClr>
              <a:buSzPct val="92000"/>
              <a:buFont typeface="Arial" pitchFamily="34" charset="0"/>
              <a:buChar char="•"/>
            </a:pPr>
            <a:r>
              <a:rPr lang="en-US" sz="2000" b="1" dirty="0" smtClean="0">
                <a:latin typeface="Eras Medium ITC"/>
              </a:rPr>
              <a:t>3,331 Students </a:t>
            </a:r>
          </a:p>
          <a:p>
            <a:pPr marL="182880" indent="-182880">
              <a:lnSpc>
                <a:spcPct val="150000"/>
              </a:lnSpc>
              <a:buClr>
                <a:schemeClr val="accent2">
                  <a:lumMod val="60000"/>
                  <a:lumOff val="40000"/>
                </a:schemeClr>
              </a:buClr>
              <a:buSzPct val="92000"/>
              <a:buFont typeface="Arial" pitchFamily="34" charset="0"/>
              <a:buChar char="•"/>
            </a:pPr>
            <a:r>
              <a:rPr lang="en-US" sz="2000" b="1" dirty="0" smtClean="0">
                <a:latin typeface="Eras Medium ITC"/>
              </a:rPr>
              <a:t>5 Campuses</a:t>
            </a:r>
          </a:p>
          <a:p>
            <a:pPr marL="182880" indent="-182880">
              <a:lnSpc>
                <a:spcPct val="150000"/>
              </a:lnSpc>
              <a:buClr>
                <a:schemeClr val="accent2">
                  <a:lumMod val="60000"/>
                  <a:lumOff val="40000"/>
                </a:schemeClr>
              </a:buClr>
              <a:buSzPct val="92000"/>
              <a:buFont typeface="Arial" pitchFamily="34" charset="0"/>
              <a:buChar char="•"/>
            </a:pPr>
            <a:r>
              <a:rPr lang="en-US" sz="2000" b="1" dirty="0" smtClean="0">
                <a:latin typeface="Eras Medium ITC"/>
              </a:rPr>
              <a:t>Property rich </a:t>
            </a:r>
          </a:p>
          <a:p>
            <a:pPr marL="182880" indent="-182880">
              <a:lnSpc>
                <a:spcPct val="150000"/>
              </a:lnSpc>
              <a:buClr>
                <a:schemeClr val="accent2">
                  <a:lumMod val="60000"/>
                  <a:lumOff val="40000"/>
                </a:schemeClr>
              </a:buClr>
              <a:buSzPct val="92000"/>
              <a:buFont typeface="Arial" pitchFamily="34" charset="0"/>
              <a:buChar char="•"/>
            </a:pPr>
            <a:r>
              <a:rPr lang="en-US" sz="2000" b="1" dirty="0" smtClean="0">
                <a:latin typeface="Eras Medium ITC"/>
              </a:rPr>
              <a:t>Low income families</a:t>
            </a:r>
          </a:p>
          <a:p>
            <a:pPr marL="182880" indent="-182880">
              <a:lnSpc>
                <a:spcPct val="150000"/>
              </a:lnSpc>
              <a:buClr>
                <a:schemeClr val="accent2">
                  <a:lumMod val="60000"/>
                  <a:lumOff val="40000"/>
                </a:schemeClr>
              </a:buClr>
              <a:buSzPct val="92000"/>
              <a:buFont typeface="Arial" pitchFamily="34" charset="0"/>
              <a:buChar char="•"/>
            </a:pPr>
            <a:r>
              <a:rPr lang="en-US" sz="2000" b="1" dirty="0" smtClean="0">
                <a:latin typeface="Eras Medium ITC"/>
              </a:rPr>
              <a:t>51% at risk </a:t>
            </a:r>
          </a:p>
          <a:p>
            <a:pPr marL="182880" indent="-182880">
              <a:lnSpc>
                <a:spcPct val="150000"/>
              </a:lnSpc>
              <a:buClr>
                <a:schemeClr val="accent2">
                  <a:lumMod val="60000"/>
                  <a:lumOff val="40000"/>
                </a:schemeClr>
              </a:buClr>
              <a:buSzPct val="92000"/>
              <a:buFont typeface="Arial" pitchFamily="34" charset="0"/>
              <a:buChar char="•"/>
            </a:pPr>
            <a:r>
              <a:rPr lang="en-US" sz="2000" b="1" dirty="0" smtClean="0">
                <a:latin typeface="Eras Medium ITC"/>
              </a:rPr>
              <a:t>56% White </a:t>
            </a:r>
          </a:p>
          <a:p>
            <a:pPr marL="182880" indent="-182880">
              <a:lnSpc>
                <a:spcPct val="150000"/>
              </a:lnSpc>
              <a:buClr>
                <a:schemeClr val="accent2">
                  <a:lumMod val="60000"/>
                  <a:lumOff val="40000"/>
                </a:schemeClr>
              </a:buClr>
              <a:buSzPct val="92000"/>
              <a:buFont typeface="Arial" pitchFamily="34" charset="0"/>
              <a:buChar char="•"/>
            </a:pPr>
            <a:r>
              <a:rPr lang="en-US" sz="2000" b="1" dirty="0" smtClean="0">
                <a:latin typeface="Eras Medium ITC"/>
              </a:rPr>
              <a:t>37% Hispanic</a:t>
            </a:r>
          </a:p>
          <a:p>
            <a:pPr marL="182880" indent="-182880">
              <a:lnSpc>
                <a:spcPct val="150000"/>
              </a:lnSpc>
              <a:buClr>
                <a:schemeClr val="accent2">
                  <a:lumMod val="60000"/>
                  <a:lumOff val="40000"/>
                </a:schemeClr>
              </a:buClr>
              <a:buSzPct val="92000"/>
              <a:buFont typeface="Arial" pitchFamily="34" charset="0"/>
              <a:buChar char="•"/>
            </a:pPr>
            <a:r>
              <a:rPr lang="en-US" sz="2000" b="1" dirty="0" smtClean="0">
                <a:latin typeface="Eras Medium ITC"/>
              </a:rPr>
              <a:t>61%  economically disadvantaged</a:t>
            </a:r>
          </a:p>
          <a:p>
            <a:pPr marL="182880" indent="-182880">
              <a:lnSpc>
                <a:spcPct val="150000"/>
              </a:lnSpc>
              <a:buClr>
                <a:schemeClr val="accent2">
                  <a:lumMod val="60000"/>
                  <a:lumOff val="40000"/>
                </a:schemeClr>
              </a:buClr>
              <a:buSzPct val="92000"/>
              <a:buFont typeface="Arial" pitchFamily="34" charset="0"/>
              <a:buChar char="•"/>
            </a:pPr>
            <a:endParaRPr lang="en-US" sz="2000" b="1" dirty="0" smtClean="0">
              <a:latin typeface="Eras Medium ITC"/>
            </a:endParaRPr>
          </a:p>
          <a:p>
            <a:pPr>
              <a:lnSpc>
                <a:spcPct val="150000"/>
              </a:lnSpc>
            </a:pPr>
            <a:endParaRPr lang="en-US" sz="2000" dirty="0" smtClean="0">
              <a:latin typeface="Eras Medium ITC"/>
            </a:endParaRPr>
          </a:p>
          <a:p>
            <a:pPr>
              <a:lnSpc>
                <a:spcPct val="150000"/>
              </a:lnSpc>
              <a:buNone/>
            </a:pPr>
            <a:endParaRPr lang="en-US" sz="2000" b="1" dirty="0" smtClean="0">
              <a:latin typeface="Eras Medium ITC"/>
            </a:endParaRPr>
          </a:p>
        </p:txBody>
      </p:sp>
      <p:sp>
        <p:nvSpPr>
          <p:cNvPr id="11" name="Text Box 2"/>
          <p:cNvSpPr txBox="1">
            <a:spLocks noChangeArrowheads="1"/>
          </p:cNvSpPr>
          <p:nvPr/>
        </p:nvSpPr>
        <p:spPr bwMode="auto">
          <a:xfrm>
            <a:off x="0" y="397040"/>
            <a:ext cx="7315200" cy="833433"/>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nchor="ctr">
            <a:spAutoFit/>
          </a:bodyPr>
          <a:lstStyle/>
          <a:p>
            <a:pPr lvl="1">
              <a:lnSpc>
                <a:spcPct val="200000"/>
              </a:lnSpc>
            </a:pPr>
            <a:r>
              <a:rPr lang="en-US" sz="2800" dirty="0" smtClean="0">
                <a:latin typeface="Eras Demi ITC" pitchFamily="34" charset="0"/>
              </a:rPr>
              <a:t>Aransas County ISD </a:t>
            </a:r>
          </a:p>
        </p:txBody>
      </p:sp>
    </p:spTree>
  </p:cSld>
  <p:clrMapOvr>
    <a:masterClrMapping/>
  </p:clrMapOvr>
  <p:transition spd="med">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TCEA_20116.jpg"/>
          <p:cNvPicPr>
            <a:picLocks noChangeAspect="1"/>
          </p:cNvPicPr>
          <p:nvPr/>
        </p:nvPicPr>
        <p:blipFill>
          <a:blip r:embed="rId3" cstate="screen"/>
          <a:stretch>
            <a:fillRect/>
          </a:stretch>
        </p:blipFill>
        <p:spPr>
          <a:xfrm>
            <a:off x="381000" y="1447800"/>
            <a:ext cx="4182835" cy="2346309"/>
          </a:xfrm>
          <a:prstGeom prst="rect">
            <a:avLst/>
          </a:prstGeom>
        </p:spPr>
      </p:pic>
      <p:sp>
        <p:nvSpPr>
          <p:cNvPr id="6" name="Text Box 2"/>
          <p:cNvSpPr txBox="1">
            <a:spLocks noChangeArrowheads="1"/>
          </p:cNvSpPr>
          <p:nvPr/>
        </p:nvSpPr>
        <p:spPr bwMode="auto">
          <a:xfrm>
            <a:off x="4038600" y="1447800"/>
            <a:ext cx="5105400" cy="1538883"/>
          </a:xfrm>
          <a:prstGeom prst="rect">
            <a:avLst/>
          </a:prstGeom>
          <a:noFill/>
          <a:ln w="9525" algn="ctr">
            <a:noFill/>
            <a:miter lim="800000"/>
            <a:headEnd/>
            <a:tailEnd/>
          </a:ln>
        </p:spPr>
        <p:txBody>
          <a:bodyPr wrap="square" lIns="0" rIns="822960">
            <a:spAutoFit/>
          </a:bodyPr>
          <a:lstStyle/>
          <a:p>
            <a:pPr marL="182880" indent="-182880"/>
            <a:endParaRPr lang="en-US" sz="2400" dirty="0">
              <a:latin typeface="Arial Narrow" pitchFamily="34" charset="0"/>
            </a:endParaRPr>
          </a:p>
          <a:p>
            <a:pPr marL="640080" lvl="1" indent="-182880">
              <a:lnSpc>
                <a:spcPct val="150000"/>
              </a:lnSpc>
            </a:pPr>
            <a:r>
              <a:rPr lang="en-US" sz="2800" dirty="0" smtClean="0">
                <a:latin typeface="Arial Narrow" pitchFamily="34" charset="0"/>
              </a:rPr>
              <a:t>   </a:t>
            </a:r>
          </a:p>
          <a:p>
            <a:pPr marL="182880" indent="-182880"/>
            <a:r>
              <a:rPr lang="en-US" sz="2800" dirty="0" smtClean="0">
                <a:latin typeface="Arial Narrow" pitchFamily="34" charset="0"/>
              </a:rPr>
              <a:t> </a:t>
            </a:r>
            <a:endParaRPr lang="en-US" sz="2800" dirty="0">
              <a:latin typeface="Arial Narrow" pitchFamily="34" charset="0"/>
            </a:endParaRPr>
          </a:p>
        </p:txBody>
      </p:sp>
      <p:pic>
        <p:nvPicPr>
          <p:cNvPr id="14" name="Picture 13" descr="TCEA_20111.jpg"/>
          <p:cNvPicPr>
            <a:picLocks noChangeAspect="1"/>
          </p:cNvPicPr>
          <p:nvPr/>
        </p:nvPicPr>
        <p:blipFill>
          <a:blip r:embed="rId4" cstate="screen"/>
          <a:stretch>
            <a:fillRect/>
          </a:stretch>
        </p:blipFill>
        <p:spPr>
          <a:xfrm>
            <a:off x="3478579" y="3997760"/>
            <a:ext cx="3983192" cy="2589075"/>
          </a:xfrm>
          <a:prstGeom prst="rect">
            <a:avLst/>
          </a:prstGeom>
        </p:spPr>
      </p:pic>
      <p:sp>
        <p:nvSpPr>
          <p:cNvPr id="4" name="Text Box 2"/>
          <p:cNvSpPr txBox="1">
            <a:spLocks noChangeArrowheads="1"/>
          </p:cNvSpPr>
          <p:nvPr/>
        </p:nvSpPr>
        <p:spPr bwMode="auto">
          <a:xfrm>
            <a:off x="0" y="457200"/>
            <a:ext cx="7315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Classroom Results</a:t>
            </a:r>
            <a:endParaRPr lang="en-US" sz="2800" dirty="0">
              <a:latin typeface="Eras Demi ITC" pitchFamily="34" charset="0"/>
            </a:endParaRPr>
          </a:p>
        </p:txBody>
      </p:sp>
      <p:sp>
        <p:nvSpPr>
          <p:cNvPr id="8" name="TextBox 7"/>
          <p:cNvSpPr txBox="1"/>
          <p:nvPr/>
        </p:nvSpPr>
        <p:spPr>
          <a:xfrm>
            <a:off x="4876800" y="1600200"/>
            <a:ext cx="3124200" cy="1694246"/>
          </a:xfrm>
          <a:prstGeom prst="rect">
            <a:avLst/>
          </a:prstGeom>
          <a:noFill/>
        </p:spPr>
        <p:txBody>
          <a:bodyPr wrap="square" rtlCol="0">
            <a:spAutoFit/>
          </a:bodyPr>
          <a:lstStyle/>
          <a:p>
            <a:pPr>
              <a:lnSpc>
                <a:spcPct val="150000"/>
              </a:lnSpc>
            </a:pPr>
            <a:r>
              <a:rPr lang="en-US" sz="2400" dirty="0" smtClean="0">
                <a:latin typeface="Eras Medium ITC"/>
              </a:rPr>
              <a:t>Varied modes of communicating from school to home.</a:t>
            </a:r>
            <a:endParaRPr lang="en-US" sz="2400" dirty="0">
              <a:latin typeface="Eras Medium ITC"/>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linds(horizontal)">
                                      <p:cBhvr>
                                        <p:cTn id="7" dur="2000"/>
                                        <p:tgtEl>
                                          <p:spTgt spid="6">
                                            <p:txEl>
                                              <p:pRg st="1" end="1"/>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blinds(horizontal)">
                                      <p:cBhvr>
                                        <p:cTn id="10"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bldLvl="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609600"/>
            <a:ext cx="7315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Classroom Results</a:t>
            </a:r>
            <a:endParaRPr lang="en-US" sz="2800" dirty="0">
              <a:latin typeface="Eras Demi ITC" pitchFamily="34" charset="0"/>
            </a:endParaRPr>
          </a:p>
        </p:txBody>
      </p:sp>
      <p:pic>
        <p:nvPicPr>
          <p:cNvPr id="5" name="Picture 4" descr="09 Presentation HS#2.jpg"/>
          <p:cNvPicPr>
            <a:picLocks noChangeAspect="1"/>
          </p:cNvPicPr>
          <p:nvPr/>
        </p:nvPicPr>
        <p:blipFill>
          <a:blip r:embed="rId3" cstate="screen"/>
          <a:stretch>
            <a:fillRect/>
          </a:stretch>
        </p:blipFill>
        <p:spPr>
          <a:xfrm>
            <a:off x="2590800" y="1676400"/>
            <a:ext cx="6324600" cy="4712005"/>
          </a:xfrm>
          <a:prstGeom prst="rect">
            <a:avLst/>
          </a:prstGeom>
        </p:spPr>
      </p:pic>
      <p:sp>
        <p:nvSpPr>
          <p:cNvPr id="8" name="TextBox 7"/>
          <p:cNvSpPr txBox="1"/>
          <p:nvPr/>
        </p:nvSpPr>
        <p:spPr>
          <a:xfrm>
            <a:off x="228600" y="1981200"/>
            <a:ext cx="2667000" cy="1200329"/>
          </a:xfrm>
          <a:prstGeom prst="rect">
            <a:avLst/>
          </a:prstGeom>
          <a:noFill/>
        </p:spPr>
        <p:txBody>
          <a:bodyPr wrap="square" rtlCol="0">
            <a:spAutoFit/>
          </a:bodyPr>
          <a:lstStyle/>
          <a:p>
            <a:pPr>
              <a:lnSpc>
                <a:spcPct val="150000"/>
              </a:lnSpc>
            </a:pPr>
            <a:r>
              <a:rPr lang="en-US" sz="2400" dirty="0" smtClean="0">
                <a:latin typeface="Eras Medium ITC"/>
              </a:rPr>
              <a:t>Varied final product design.</a:t>
            </a:r>
            <a:endParaRPr lang="en-US" sz="2400" dirty="0">
              <a:latin typeface="Eras Medium ITC"/>
            </a:endParaRPr>
          </a:p>
        </p:txBody>
      </p:sp>
    </p:spTree>
  </p:cSld>
  <p:clrMapOvr>
    <a:masterClrMapping/>
  </p:clrMapOvr>
  <p:transition spd="med">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609600"/>
            <a:ext cx="7315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Classroom Results</a:t>
            </a:r>
            <a:endParaRPr lang="en-US" sz="2800" dirty="0">
              <a:latin typeface="Eras Demi ITC" pitchFamily="34" charset="0"/>
            </a:endParaRPr>
          </a:p>
        </p:txBody>
      </p:sp>
      <p:sp>
        <p:nvSpPr>
          <p:cNvPr id="6" name="Text Box 2"/>
          <p:cNvSpPr txBox="1">
            <a:spLocks noChangeArrowheads="1"/>
          </p:cNvSpPr>
          <p:nvPr/>
        </p:nvSpPr>
        <p:spPr bwMode="auto">
          <a:xfrm>
            <a:off x="304800" y="1828800"/>
            <a:ext cx="3810000" cy="954107"/>
          </a:xfrm>
          <a:prstGeom prst="rect">
            <a:avLst/>
          </a:prstGeom>
          <a:noFill/>
          <a:ln w="9525" algn="ctr">
            <a:noFill/>
            <a:miter lim="800000"/>
            <a:headEnd/>
            <a:tailEnd/>
          </a:ln>
        </p:spPr>
        <p:txBody>
          <a:bodyPr wrap="square" lIns="0" rIns="822960">
            <a:spAutoFit/>
          </a:bodyPr>
          <a:lstStyle/>
          <a:p>
            <a:endParaRPr lang="en-US" sz="2800" dirty="0">
              <a:latin typeface="Arial Narrow" pitchFamily="34" charset="0"/>
            </a:endParaRPr>
          </a:p>
          <a:p>
            <a:r>
              <a:rPr lang="en-US" sz="2800" dirty="0" smtClean="0">
                <a:latin typeface="Arial Narrow" pitchFamily="34" charset="0"/>
              </a:rPr>
              <a:t> </a:t>
            </a:r>
            <a:endParaRPr lang="en-US" sz="2800" dirty="0">
              <a:latin typeface="Arial Narrow" pitchFamily="34" charset="0"/>
            </a:endParaRPr>
          </a:p>
        </p:txBody>
      </p:sp>
      <p:pic>
        <p:nvPicPr>
          <p:cNvPr id="5" name="Picture 4" descr="Kids at Computers.JPG"/>
          <p:cNvPicPr>
            <a:picLocks noChangeAspect="1"/>
          </p:cNvPicPr>
          <p:nvPr/>
        </p:nvPicPr>
        <p:blipFill>
          <a:blip r:embed="rId3" cstate="screen"/>
          <a:stretch>
            <a:fillRect/>
          </a:stretch>
        </p:blipFill>
        <p:spPr>
          <a:xfrm>
            <a:off x="3554600" y="1804815"/>
            <a:ext cx="4938473" cy="3703855"/>
          </a:xfrm>
          <a:prstGeom prst="rect">
            <a:avLst/>
          </a:prstGeom>
        </p:spPr>
      </p:pic>
      <p:sp>
        <p:nvSpPr>
          <p:cNvPr id="7" name="TextBox 6"/>
          <p:cNvSpPr txBox="1"/>
          <p:nvPr/>
        </p:nvSpPr>
        <p:spPr>
          <a:xfrm>
            <a:off x="533400" y="2438400"/>
            <a:ext cx="2590800" cy="2239844"/>
          </a:xfrm>
          <a:prstGeom prst="rect">
            <a:avLst/>
          </a:prstGeom>
          <a:noFill/>
        </p:spPr>
        <p:txBody>
          <a:bodyPr wrap="square" rtlCol="0">
            <a:spAutoFit/>
          </a:bodyPr>
          <a:lstStyle/>
          <a:p>
            <a:pPr>
              <a:lnSpc>
                <a:spcPct val="150000"/>
              </a:lnSpc>
            </a:pPr>
            <a:r>
              <a:rPr lang="en-US" sz="2400" dirty="0" smtClean="0">
                <a:latin typeface="Eras Medium ITC"/>
              </a:rPr>
              <a:t>Students practice new ways to compile information.</a:t>
            </a:r>
            <a:endParaRPr lang="en-US" sz="2400" dirty="0">
              <a:latin typeface="Eras Medium ITC"/>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linds(horizontal)">
                                      <p:cBhvr>
                                        <p:cTn id="7"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bldLvl="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609600"/>
            <a:ext cx="7315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Classroom Results</a:t>
            </a:r>
            <a:endParaRPr lang="en-US" sz="2800" dirty="0">
              <a:latin typeface="Eras Demi ITC" pitchFamily="34" charset="0"/>
            </a:endParaRPr>
          </a:p>
        </p:txBody>
      </p:sp>
      <p:pic>
        <p:nvPicPr>
          <p:cNvPr id="2" name="Picture 2" descr="F:\son.JPG"/>
          <p:cNvPicPr>
            <a:picLocks noChangeAspect="1" noChangeArrowheads="1"/>
          </p:cNvPicPr>
          <p:nvPr/>
        </p:nvPicPr>
        <p:blipFill>
          <a:blip r:embed="rId3" cstate="screen"/>
          <a:srcRect/>
          <a:stretch>
            <a:fillRect/>
          </a:stretch>
        </p:blipFill>
        <p:spPr bwMode="auto">
          <a:xfrm>
            <a:off x="228600" y="1981200"/>
            <a:ext cx="5692055" cy="4268788"/>
          </a:xfrm>
          <a:prstGeom prst="rect">
            <a:avLst/>
          </a:prstGeom>
          <a:noFill/>
        </p:spPr>
      </p:pic>
      <p:sp>
        <p:nvSpPr>
          <p:cNvPr id="8" name="TextBox 7"/>
          <p:cNvSpPr txBox="1"/>
          <p:nvPr/>
        </p:nvSpPr>
        <p:spPr>
          <a:xfrm>
            <a:off x="6324600" y="2362200"/>
            <a:ext cx="2438400" cy="2308324"/>
          </a:xfrm>
          <a:prstGeom prst="rect">
            <a:avLst/>
          </a:prstGeom>
          <a:noFill/>
        </p:spPr>
        <p:txBody>
          <a:bodyPr wrap="square" rtlCol="0">
            <a:spAutoFit/>
          </a:bodyPr>
          <a:lstStyle/>
          <a:p>
            <a:pPr>
              <a:lnSpc>
                <a:spcPct val="150000"/>
              </a:lnSpc>
            </a:pPr>
            <a:r>
              <a:rPr lang="en-US" sz="2400" dirty="0" smtClean="0">
                <a:latin typeface="Eras Medium ITC"/>
              </a:rPr>
              <a:t>Online study resources for the classroom and the home.</a:t>
            </a:r>
            <a:endParaRPr lang="en-US" sz="2400" dirty="0">
              <a:latin typeface="Eras Medium ITC"/>
            </a:endParaRPr>
          </a:p>
        </p:txBody>
      </p:sp>
    </p:spTree>
  </p:cSld>
  <p:clrMapOvr>
    <a:masterClrMapping/>
  </p:clrMapOvr>
  <p:transition spd="med">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609600"/>
            <a:ext cx="7315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Classroom Results</a:t>
            </a:r>
            <a:endParaRPr lang="en-US" sz="2800" dirty="0">
              <a:latin typeface="Eras Demi ITC" pitchFamily="34" charset="0"/>
            </a:endParaRPr>
          </a:p>
        </p:txBody>
      </p:sp>
      <p:sp>
        <p:nvSpPr>
          <p:cNvPr id="6" name="Text Box 2"/>
          <p:cNvSpPr txBox="1">
            <a:spLocks noChangeArrowheads="1"/>
          </p:cNvSpPr>
          <p:nvPr/>
        </p:nvSpPr>
        <p:spPr bwMode="auto">
          <a:xfrm>
            <a:off x="5334000" y="1676400"/>
            <a:ext cx="3810000" cy="954107"/>
          </a:xfrm>
          <a:prstGeom prst="rect">
            <a:avLst/>
          </a:prstGeom>
          <a:noFill/>
          <a:ln w="9525" algn="ctr">
            <a:noFill/>
            <a:miter lim="800000"/>
            <a:headEnd/>
            <a:tailEnd/>
          </a:ln>
        </p:spPr>
        <p:txBody>
          <a:bodyPr wrap="square" lIns="0" rIns="822960">
            <a:spAutoFit/>
          </a:bodyPr>
          <a:lstStyle/>
          <a:p>
            <a:endParaRPr lang="en-US" sz="2800" dirty="0">
              <a:latin typeface="Arial Narrow" pitchFamily="34" charset="0"/>
            </a:endParaRPr>
          </a:p>
          <a:p>
            <a:r>
              <a:rPr lang="en-US" sz="2800" dirty="0" smtClean="0">
                <a:latin typeface="Arial Narrow" pitchFamily="34" charset="0"/>
              </a:rPr>
              <a:t> </a:t>
            </a:r>
            <a:endParaRPr lang="en-US" sz="2800" dirty="0">
              <a:latin typeface="Arial Narrow" pitchFamily="34" charset="0"/>
            </a:endParaRPr>
          </a:p>
        </p:txBody>
      </p:sp>
      <p:sp>
        <p:nvSpPr>
          <p:cNvPr id="5" name="TextBox 4"/>
          <p:cNvSpPr txBox="1"/>
          <p:nvPr/>
        </p:nvSpPr>
        <p:spPr>
          <a:xfrm>
            <a:off x="4876800" y="2209800"/>
            <a:ext cx="3886200" cy="738664"/>
          </a:xfrm>
          <a:prstGeom prst="rect">
            <a:avLst/>
          </a:prstGeom>
          <a:noFill/>
        </p:spPr>
        <p:txBody>
          <a:bodyPr wrap="square" rtlCol="0">
            <a:spAutoFit/>
          </a:bodyPr>
          <a:lstStyle/>
          <a:p>
            <a:pPr>
              <a:lnSpc>
                <a:spcPct val="150000"/>
              </a:lnSpc>
            </a:pPr>
            <a:r>
              <a:rPr lang="en-US" sz="2800" dirty="0" smtClean="0">
                <a:latin typeface="Eras Medium ITC"/>
              </a:rPr>
              <a:t>We are “Going Green!”</a:t>
            </a:r>
            <a:endParaRPr lang="en-US" sz="2800" dirty="0">
              <a:latin typeface="Eras Medium ITC"/>
            </a:endParaRPr>
          </a:p>
        </p:txBody>
      </p:sp>
      <p:pic>
        <p:nvPicPr>
          <p:cNvPr id="7" name="Picture 5" descr="RFMS Library Pictures 026"/>
          <p:cNvPicPr>
            <a:picLocks noChangeAspect="1" noChangeArrowheads="1"/>
          </p:cNvPicPr>
          <p:nvPr/>
        </p:nvPicPr>
        <p:blipFill>
          <a:blip r:embed="rId3" cstate="screen"/>
          <a:srcRect/>
          <a:stretch>
            <a:fillRect/>
          </a:stretch>
        </p:blipFill>
        <p:spPr bwMode="auto">
          <a:xfrm>
            <a:off x="704850" y="1524000"/>
            <a:ext cx="3486150" cy="4648200"/>
          </a:xfrm>
          <a:prstGeom prst="rect">
            <a:avLst/>
          </a:prstGeom>
          <a:noFill/>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blinds(horizontal)">
                                      <p:cBhvr>
                                        <p:cTn id="7"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bldLvl="2"/>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609600"/>
            <a:ext cx="7315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Classroom Results</a:t>
            </a:r>
            <a:endParaRPr lang="en-US" sz="2800" dirty="0">
              <a:latin typeface="Eras Demi ITC" pitchFamily="34" charset="0"/>
            </a:endParaRPr>
          </a:p>
        </p:txBody>
      </p:sp>
      <p:pic>
        <p:nvPicPr>
          <p:cNvPr id="5" name="Picture 4" descr="RFMS Library Pictures 030"/>
          <p:cNvPicPr>
            <a:picLocks noChangeAspect="1" noChangeArrowheads="1"/>
          </p:cNvPicPr>
          <p:nvPr/>
        </p:nvPicPr>
        <p:blipFill>
          <a:blip r:embed="rId3" cstate="screen"/>
          <a:srcRect/>
          <a:stretch>
            <a:fillRect/>
          </a:stretch>
        </p:blipFill>
        <p:spPr bwMode="auto">
          <a:xfrm>
            <a:off x="3505200" y="1295400"/>
            <a:ext cx="5357758" cy="5105400"/>
          </a:xfrm>
          <a:prstGeom prst="rect">
            <a:avLst/>
          </a:prstGeom>
          <a:noFill/>
        </p:spPr>
      </p:pic>
      <p:sp>
        <p:nvSpPr>
          <p:cNvPr id="7" name="TextBox 6"/>
          <p:cNvSpPr txBox="1"/>
          <p:nvPr/>
        </p:nvSpPr>
        <p:spPr>
          <a:xfrm>
            <a:off x="685800" y="1905000"/>
            <a:ext cx="2743200" cy="2862322"/>
          </a:xfrm>
          <a:prstGeom prst="rect">
            <a:avLst/>
          </a:prstGeom>
          <a:noFill/>
        </p:spPr>
        <p:txBody>
          <a:bodyPr wrap="square" rtlCol="0">
            <a:spAutoFit/>
          </a:bodyPr>
          <a:lstStyle/>
          <a:p>
            <a:pPr>
              <a:lnSpc>
                <a:spcPct val="150000"/>
              </a:lnSpc>
            </a:pPr>
            <a:r>
              <a:rPr lang="en-US" sz="2400" dirty="0" smtClean="0">
                <a:latin typeface="Eras Medium ITC"/>
              </a:rPr>
              <a:t>Increased high levels of engagement as we target our 21</a:t>
            </a:r>
            <a:r>
              <a:rPr lang="en-US" sz="2400" baseline="30000" dirty="0" smtClean="0">
                <a:latin typeface="Eras Medium ITC"/>
              </a:rPr>
              <a:t>st</a:t>
            </a:r>
            <a:r>
              <a:rPr lang="en-US" sz="2400" dirty="0" smtClean="0">
                <a:latin typeface="Eras Medium ITC"/>
              </a:rPr>
              <a:t> Century learners!!</a:t>
            </a:r>
            <a:endParaRPr lang="en-US" sz="2400" dirty="0">
              <a:latin typeface="Eras Medium ITC"/>
            </a:endParaRPr>
          </a:p>
        </p:txBody>
      </p:sp>
    </p:spTree>
  </p:cSld>
  <p:clrMapOvr>
    <a:masterClrMapping/>
  </p:clrMapOvr>
  <p:transition spd="med">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2438400" y="2236634"/>
            <a:ext cx="7086600" cy="3659143"/>
          </a:xfrm>
          <a:prstGeom prst="rect">
            <a:avLst/>
          </a:prstGeom>
          <a:noFill/>
          <a:ln w="9525" algn="ctr">
            <a:noFill/>
            <a:miter lim="800000"/>
            <a:headEnd/>
            <a:tailEnd/>
          </a:ln>
          <a:effectLst/>
        </p:spPr>
        <p:txBody>
          <a:bodyPr wrap="square" lIns="0" rIns="822960">
            <a:spAutoFit/>
          </a:bodyPr>
          <a:lstStyle/>
          <a:p>
            <a:pPr marL="731520" lvl="2" indent="-457200">
              <a:lnSpc>
                <a:spcPct val="150000"/>
              </a:lnSpc>
              <a:spcBef>
                <a:spcPts val="0"/>
              </a:spcBef>
              <a:spcAft>
                <a:spcPts val="0"/>
              </a:spcAft>
            </a:pPr>
            <a:r>
              <a:rPr lang="en-US" sz="1200" b="1" dirty="0" smtClean="0">
                <a:solidFill>
                  <a:srgbClr val="202C46"/>
                </a:solidFill>
                <a:latin typeface="Eras Medium ITC"/>
              </a:rPr>
              <a:t>	</a:t>
            </a:r>
            <a:endParaRPr lang="en-US" sz="1200" dirty="0" smtClean="0">
              <a:solidFill>
                <a:srgbClr val="202C46"/>
              </a:solidFill>
              <a:latin typeface="Eras Medium ITC"/>
            </a:endParaRPr>
          </a:p>
          <a:p>
            <a:pPr marL="731520" lvl="2" indent="-457200">
              <a:lnSpc>
                <a:spcPct val="150000"/>
              </a:lnSpc>
              <a:spcBef>
                <a:spcPts val="0"/>
              </a:spcBef>
              <a:spcAft>
                <a:spcPts val="0"/>
              </a:spcAft>
            </a:pPr>
            <a:r>
              <a:rPr lang="en-US" sz="1200" b="1" dirty="0" smtClean="0">
                <a:solidFill>
                  <a:srgbClr val="FFFFCC"/>
                </a:solidFill>
                <a:latin typeface="Eras Medium ITC"/>
              </a:rPr>
              <a:t>Ann Vyoral - avyoral@acisd.org</a:t>
            </a:r>
            <a:r>
              <a:rPr lang="en-US" sz="1200" dirty="0" smtClean="0">
                <a:solidFill>
                  <a:srgbClr val="FFFFCC"/>
                </a:solidFill>
                <a:latin typeface="Eras Medium ITC"/>
              </a:rPr>
              <a:t/>
            </a:r>
            <a:br>
              <a:rPr lang="en-US" sz="1200" dirty="0" smtClean="0">
                <a:solidFill>
                  <a:srgbClr val="FFFFCC"/>
                </a:solidFill>
                <a:latin typeface="Eras Medium ITC"/>
              </a:rPr>
            </a:br>
            <a:r>
              <a:rPr lang="en-US" sz="1200" b="1" dirty="0" smtClean="0">
                <a:solidFill>
                  <a:srgbClr val="FFFFCC"/>
                </a:solidFill>
                <a:latin typeface="Eras Medium ITC"/>
              </a:rPr>
              <a:t>Rockport Fulton High School, Librarian/Media Specialist</a:t>
            </a:r>
          </a:p>
          <a:p>
            <a:pPr marL="731520" lvl="2" indent="-457200">
              <a:lnSpc>
                <a:spcPct val="150000"/>
              </a:lnSpc>
              <a:spcBef>
                <a:spcPts val="0"/>
              </a:spcBef>
              <a:spcAft>
                <a:spcPts val="0"/>
              </a:spcAft>
            </a:pPr>
            <a:endParaRPr lang="en-US" sz="1200" b="1" dirty="0" smtClean="0">
              <a:solidFill>
                <a:srgbClr val="FFFFCC"/>
              </a:solidFill>
              <a:latin typeface="Eras Medium ITC"/>
            </a:endParaRPr>
          </a:p>
          <a:p>
            <a:pPr marL="731520" lvl="2" indent="-457200">
              <a:lnSpc>
                <a:spcPct val="150000"/>
              </a:lnSpc>
              <a:spcBef>
                <a:spcPts val="0"/>
              </a:spcBef>
              <a:spcAft>
                <a:spcPts val="0"/>
              </a:spcAft>
            </a:pPr>
            <a:r>
              <a:rPr lang="en-US" sz="1200" b="1" dirty="0" smtClean="0">
                <a:solidFill>
                  <a:srgbClr val="FFFFCC"/>
                </a:solidFill>
                <a:latin typeface="Eras Medium ITC"/>
              </a:rPr>
              <a:t>Linda Erwin - lerwin@acisd.org</a:t>
            </a:r>
            <a:r>
              <a:rPr lang="en-US" sz="1200" dirty="0" smtClean="0">
                <a:solidFill>
                  <a:srgbClr val="FFFFCC"/>
                </a:solidFill>
                <a:latin typeface="Eras Medium ITC"/>
              </a:rPr>
              <a:t/>
            </a:r>
            <a:br>
              <a:rPr lang="en-US" sz="1200" dirty="0" smtClean="0">
                <a:solidFill>
                  <a:srgbClr val="FFFFCC"/>
                </a:solidFill>
                <a:latin typeface="Eras Medium ITC"/>
              </a:rPr>
            </a:br>
            <a:r>
              <a:rPr lang="en-US" sz="1200" b="1" dirty="0" smtClean="0">
                <a:solidFill>
                  <a:srgbClr val="FFFFCC"/>
                </a:solidFill>
                <a:latin typeface="Eras Medium ITC"/>
              </a:rPr>
              <a:t>Little Bay Elementary, Librarian/Technology Teacher</a:t>
            </a:r>
            <a:r>
              <a:rPr lang="en-US" sz="1200" dirty="0" smtClean="0">
                <a:solidFill>
                  <a:srgbClr val="FFFFCC"/>
                </a:solidFill>
                <a:latin typeface="Eras Medium ITC"/>
              </a:rPr>
              <a:t/>
            </a:r>
            <a:br>
              <a:rPr lang="en-US" sz="1200" dirty="0" smtClean="0">
                <a:solidFill>
                  <a:srgbClr val="FFFFCC"/>
                </a:solidFill>
                <a:latin typeface="Eras Medium ITC"/>
              </a:rPr>
            </a:br>
            <a:endParaRPr lang="en-US" sz="1200" dirty="0" smtClean="0">
              <a:solidFill>
                <a:srgbClr val="FFFFCC"/>
              </a:solidFill>
              <a:latin typeface="Eras Medium ITC"/>
            </a:endParaRPr>
          </a:p>
          <a:p>
            <a:pPr marL="731520" lvl="2" indent="-457200">
              <a:lnSpc>
                <a:spcPct val="150000"/>
              </a:lnSpc>
              <a:spcBef>
                <a:spcPts val="0"/>
              </a:spcBef>
              <a:spcAft>
                <a:spcPts val="0"/>
              </a:spcAft>
            </a:pPr>
            <a:r>
              <a:rPr lang="en-US" sz="1200" b="1" dirty="0" smtClean="0">
                <a:solidFill>
                  <a:srgbClr val="FFFFCC"/>
                </a:solidFill>
                <a:latin typeface="Eras Medium ITC"/>
              </a:rPr>
              <a:t>Kim Lawing- klawing@acsid.org</a:t>
            </a:r>
            <a:r>
              <a:rPr lang="en-US" sz="1200" dirty="0" smtClean="0">
                <a:solidFill>
                  <a:srgbClr val="FFFFCC"/>
                </a:solidFill>
                <a:latin typeface="Eras Medium ITC"/>
              </a:rPr>
              <a:t/>
            </a:r>
            <a:br>
              <a:rPr lang="en-US" sz="1200" dirty="0" smtClean="0">
                <a:solidFill>
                  <a:srgbClr val="FFFFCC"/>
                </a:solidFill>
                <a:latin typeface="Eras Medium ITC"/>
              </a:rPr>
            </a:br>
            <a:r>
              <a:rPr lang="en-US" sz="1200" b="1" dirty="0" smtClean="0">
                <a:solidFill>
                  <a:srgbClr val="FFFFCC"/>
                </a:solidFill>
                <a:latin typeface="Eras Medium ITC"/>
              </a:rPr>
              <a:t>ACISD, Instructional Technology Coordinator</a:t>
            </a:r>
            <a:r>
              <a:rPr lang="en-US" sz="1200" dirty="0" smtClean="0">
                <a:solidFill>
                  <a:srgbClr val="FFFFCC"/>
                </a:solidFill>
                <a:latin typeface="Eras Medium ITC"/>
              </a:rPr>
              <a:t/>
            </a:r>
            <a:br>
              <a:rPr lang="en-US" sz="1200" dirty="0" smtClean="0">
                <a:solidFill>
                  <a:srgbClr val="FFFFCC"/>
                </a:solidFill>
                <a:latin typeface="Eras Medium ITC"/>
              </a:rPr>
            </a:br>
            <a:endParaRPr lang="en-US" sz="1200" dirty="0" smtClean="0">
              <a:solidFill>
                <a:srgbClr val="FFFFCC"/>
              </a:solidFill>
              <a:latin typeface="Eras Medium ITC"/>
            </a:endParaRPr>
          </a:p>
          <a:p>
            <a:pPr marL="731520" lvl="2" indent="-457200">
              <a:lnSpc>
                <a:spcPct val="150000"/>
              </a:lnSpc>
              <a:spcBef>
                <a:spcPts val="0"/>
              </a:spcBef>
              <a:spcAft>
                <a:spcPts val="0"/>
              </a:spcAft>
            </a:pPr>
            <a:r>
              <a:rPr lang="en-US" sz="1200" b="1" dirty="0" smtClean="0">
                <a:solidFill>
                  <a:srgbClr val="FFFFCC"/>
                </a:solidFill>
                <a:latin typeface="Eras Medium ITC"/>
              </a:rPr>
              <a:t>Jessica Wright - jessicaw@acisd.org</a:t>
            </a:r>
            <a:r>
              <a:rPr lang="en-US" sz="1200" dirty="0" smtClean="0">
                <a:solidFill>
                  <a:srgbClr val="FFFFCC"/>
                </a:solidFill>
                <a:latin typeface="Eras Medium ITC"/>
              </a:rPr>
              <a:t/>
            </a:r>
            <a:br>
              <a:rPr lang="en-US" sz="1200" dirty="0" smtClean="0">
                <a:solidFill>
                  <a:srgbClr val="FFFFCC"/>
                </a:solidFill>
                <a:latin typeface="Eras Medium ITC"/>
              </a:rPr>
            </a:br>
            <a:r>
              <a:rPr lang="en-US" sz="1200" b="1" dirty="0" smtClean="0">
                <a:solidFill>
                  <a:srgbClr val="FFFFCC"/>
                </a:solidFill>
                <a:latin typeface="Eras Medium ITC"/>
              </a:rPr>
              <a:t>Rockport Fulton High School, English Teacher/Subject Area Coordinator</a:t>
            </a:r>
            <a:r>
              <a:rPr lang="en-US" sz="1200" dirty="0" smtClean="0">
                <a:solidFill>
                  <a:srgbClr val="FFFFCC"/>
                </a:solidFill>
                <a:latin typeface="Eras Medium ITC"/>
              </a:rPr>
              <a:t/>
            </a:r>
            <a:br>
              <a:rPr lang="en-US" sz="1200" dirty="0" smtClean="0">
                <a:solidFill>
                  <a:srgbClr val="FFFFCC"/>
                </a:solidFill>
                <a:latin typeface="Eras Medium ITC"/>
              </a:rPr>
            </a:br>
            <a:endParaRPr lang="en-US" sz="1200" dirty="0">
              <a:solidFill>
                <a:srgbClr val="FFFFCC"/>
              </a:solidFill>
              <a:latin typeface="Eras Medium ITC"/>
            </a:endParaRPr>
          </a:p>
        </p:txBody>
      </p:sp>
      <p:sp>
        <p:nvSpPr>
          <p:cNvPr id="6" name="Text Box 2"/>
          <p:cNvSpPr txBox="1">
            <a:spLocks noChangeArrowheads="1"/>
          </p:cNvSpPr>
          <p:nvPr/>
        </p:nvSpPr>
        <p:spPr bwMode="auto">
          <a:xfrm>
            <a:off x="2362200" y="-533400"/>
            <a:ext cx="7010400" cy="2585323"/>
          </a:xfrm>
          <a:prstGeom prst="rect">
            <a:avLst/>
          </a:prstGeom>
          <a:noFill/>
          <a:ln w="9525" algn="ctr">
            <a:noFill/>
            <a:miter lim="800000"/>
            <a:headEnd/>
            <a:tailEnd/>
          </a:ln>
          <a:effectLst>
            <a:glow rad="228600">
              <a:schemeClr val="accent1">
                <a:satMod val="175000"/>
                <a:alpha val="40000"/>
              </a:schemeClr>
            </a:glow>
          </a:effectLst>
          <a:scene3d>
            <a:camera prst="orthographicFront"/>
            <a:lightRig rig="threePt" dir="t"/>
          </a:scene3d>
          <a:sp3d>
            <a:bevelT prst="angle"/>
          </a:sp3d>
        </p:spPr>
        <p:txBody>
          <a:bodyPr wrap="square" lIns="0" rIns="822960">
            <a:spAutoFit/>
          </a:bodyPr>
          <a:lstStyle/>
          <a:p>
            <a:pPr lvl="1">
              <a:lnSpc>
                <a:spcPct val="150000"/>
              </a:lnSpc>
            </a:pPr>
            <a:endParaRPr lang="en-US" sz="2800" b="1" dirty="0" smtClean="0">
              <a:solidFill>
                <a:srgbClr val="202C46"/>
              </a:solidFill>
              <a:latin typeface="+mn-lt"/>
            </a:endParaRPr>
          </a:p>
          <a:p>
            <a:pPr lvl="1">
              <a:lnSpc>
                <a:spcPct val="150000"/>
              </a:lnSpc>
            </a:pPr>
            <a:r>
              <a:rPr lang="en-US" sz="2400" b="1" dirty="0" smtClean="0">
                <a:latin typeface="Eras Medium ITC" pitchFamily="34" charset="0"/>
              </a:rPr>
              <a:t>Successful Library, Technology and Classroom Collaboration</a:t>
            </a:r>
            <a:r>
              <a:rPr lang="en-US" sz="2800" b="1" dirty="0" smtClean="0">
                <a:latin typeface="Eras Medium ITC" pitchFamily="34" charset="0"/>
              </a:rPr>
              <a:t>   </a:t>
            </a:r>
            <a:r>
              <a:rPr lang="en-US" sz="2800" b="1" dirty="0" smtClean="0">
                <a:solidFill>
                  <a:srgbClr val="202C46"/>
                </a:solidFill>
                <a:latin typeface="Eras Medium ITC" pitchFamily="34" charset="0"/>
              </a:rPr>
              <a:t>   </a:t>
            </a:r>
            <a:r>
              <a:rPr lang="en-US" sz="2800" b="1" dirty="0" smtClean="0">
                <a:solidFill>
                  <a:srgbClr val="202C46"/>
                </a:solidFill>
                <a:latin typeface="+mn-lt"/>
              </a:rPr>
              <a:t/>
            </a:r>
            <a:br>
              <a:rPr lang="en-US" sz="2800" b="1" dirty="0" smtClean="0">
                <a:solidFill>
                  <a:srgbClr val="202C46"/>
                </a:solidFill>
                <a:latin typeface="+mn-lt"/>
              </a:rPr>
            </a:br>
            <a:endParaRPr lang="en-US" sz="2800" b="1" dirty="0">
              <a:solidFill>
                <a:srgbClr val="202C46"/>
              </a:solidFill>
              <a:latin typeface="+mn-lt"/>
            </a:endParaRPr>
          </a:p>
        </p:txBody>
      </p:sp>
      <p:sp>
        <p:nvSpPr>
          <p:cNvPr id="5" name="Text Box 2"/>
          <p:cNvSpPr txBox="1">
            <a:spLocks noChangeArrowheads="1"/>
          </p:cNvSpPr>
          <p:nvPr/>
        </p:nvSpPr>
        <p:spPr bwMode="auto">
          <a:xfrm>
            <a:off x="0" y="1524000"/>
            <a:ext cx="7315200" cy="827599"/>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nchor="ctr">
            <a:spAutoFit/>
          </a:bodyPr>
          <a:lstStyle/>
          <a:p>
            <a:pPr lvl="1">
              <a:lnSpc>
                <a:spcPct val="200000"/>
              </a:lnSpc>
            </a:pPr>
            <a:r>
              <a:rPr lang="en-US" sz="2800" dirty="0" smtClean="0">
                <a:latin typeface="+mn-lt"/>
              </a:rPr>
              <a:t>	</a:t>
            </a:r>
            <a:r>
              <a:rPr lang="en-US" sz="2800" dirty="0" smtClean="0">
                <a:latin typeface="Eras Demi ITC" pitchFamily="34" charset="0"/>
              </a:rPr>
              <a:t>We CAN All Get Along</a:t>
            </a:r>
          </a:p>
        </p:txBody>
      </p:sp>
    </p:spTree>
  </p:cSld>
  <p:clrMapOvr>
    <a:masterClrMapping/>
  </p:clrMapOvr>
  <p:transition spd="med">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1676400"/>
            <a:ext cx="8534400" cy="3785652"/>
          </a:xfrm>
          <a:prstGeom prst="rect">
            <a:avLst/>
          </a:prstGeom>
          <a:noFill/>
        </p:spPr>
        <p:txBody>
          <a:bodyPr wrap="square">
            <a:spAutoFit/>
          </a:bodyPr>
          <a:lstStyle/>
          <a:p>
            <a:r>
              <a:rPr lang="en-US" sz="2400" dirty="0" smtClean="0">
                <a:latin typeface="Arial Narrow" pitchFamily="34" charset="0"/>
              </a:rPr>
              <a:t>Link to wiki</a:t>
            </a:r>
            <a:r>
              <a:rPr lang="en-US" sz="2400" dirty="0" smtClean="0">
                <a:solidFill>
                  <a:srgbClr val="FFFFCC"/>
                </a:solidFill>
                <a:latin typeface="Arial Narrow" pitchFamily="34" charset="0"/>
              </a:rPr>
              <a:t>: </a:t>
            </a:r>
            <a:r>
              <a:rPr lang="en-US" sz="2400" dirty="0" smtClean="0">
                <a:solidFill>
                  <a:srgbClr val="FFFFCC"/>
                </a:solidFill>
                <a:latin typeface="Arial Narrow" pitchFamily="34" charset="0"/>
                <a:hlinkClick r:id="rId3"/>
              </a:rPr>
              <a:t>http://tcea11.wikispaces.com/</a:t>
            </a:r>
            <a:endParaRPr lang="en-US" sz="2400" dirty="0" smtClean="0">
              <a:solidFill>
                <a:srgbClr val="FFFFCC"/>
              </a:solidFill>
              <a:latin typeface="Arial Narrow" pitchFamily="34" charset="0"/>
            </a:endParaRPr>
          </a:p>
          <a:p>
            <a:endParaRPr lang="en-US" sz="2400" dirty="0" smtClean="0">
              <a:latin typeface="Arial Narrow" pitchFamily="34" charset="0"/>
            </a:endParaRPr>
          </a:p>
          <a:p>
            <a:r>
              <a:rPr lang="en-US" sz="2400" dirty="0" smtClean="0">
                <a:latin typeface="Arial Narrow" pitchFamily="34" charset="0"/>
              </a:rPr>
              <a:t>ACISD Curriculum Showcase </a:t>
            </a:r>
            <a:r>
              <a:rPr lang="en-US" sz="2400" dirty="0" smtClean="0">
                <a:latin typeface="Arial Narrow" pitchFamily="34" charset="0"/>
                <a:hlinkClick r:id="rId4"/>
              </a:rPr>
              <a:t>http://tinyurl.com/ygsscc3</a:t>
            </a:r>
            <a:endParaRPr lang="en-US" sz="2400" dirty="0" smtClean="0">
              <a:latin typeface="Arial Narrow" pitchFamily="34" charset="0"/>
            </a:endParaRPr>
          </a:p>
          <a:p>
            <a:endParaRPr lang="en-US" sz="2400" dirty="0" smtClean="0">
              <a:latin typeface="Arial Narrow" pitchFamily="34" charset="0"/>
            </a:endParaRPr>
          </a:p>
          <a:p>
            <a:r>
              <a:rPr lang="en-US" sz="2400" dirty="0" smtClean="0">
                <a:latin typeface="Arial Narrow" pitchFamily="34" charset="0"/>
              </a:rPr>
              <a:t>Pirate Tech </a:t>
            </a:r>
            <a:r>
              <a:rPr lang="en-US" sz="2400" dirty="0" err="1" smtClean="0">
                <a:latin typeface="Arial Narrow" pitchFamily="34" charset="0"/>
              </a:rPr>
              <a:t>Animoto</a:t>
            </a:r>
            <a:r>
              <a:rPr lang="en-US" sz="2400" dirty="0" smtClean="0">
                <a:latin typeface="Arial Narrow" pitchFamily="34" charset="0"/>
              </a:rPr>
              <a:t> </a:t>
            </a:r>
            <a:r>
              <a:rPr lang="en-US" sz="2400" dirty="0" smtClean="0">
                <a:latin typeface="Arial Narrow" pitchFamily="34" charset="0"/>
                <a:hlinkClick r:id="rId5"/>
              </a:rPr>
              <a:t>http://tinyurl.com/yfok8yv</a:t>
            </a:r>
            <a:endParaRPr lang="en-US" sz="2400" dirty="0" smtClean="0">
              <a:latin typeface="Arial Narrow" pitchFamily="34" charset="0"/>
            </a:endParaRPr>
          </a:p>
          <a:p>
            <a:endParaRPr lang="en-US" sz="2400" dirty="0" smtClean="0">
              <a:latin typeface="Arial Narrow" pitchFamily="34" charset="0"/>
            </a:endParaRPr>
          </a:p>
          <a:p>
            <a:r>
              <a:rPr lang="en-US" sz="2400" dirty="0" smtClean="0">
                <a:latin typeface="Arial Narrow" pitchFamily="34" charset="0"/>
              </a:rPr>
              <a:t>Doug Johnson’s Comments </a:t>
            </a:r>
            <a:r>
              <a:rPr lang="en-US" sz="2400" dirty="0" smtClean="0">
                <a:latin typeface="Arial Narrow" pitchFamily="34" charset="0"/>
                <a:hlinkClick r:id="rId6"/>
              </a:rPr>
              <a:t>http://tinyurl.com/yl26vng</a:t>
            </a:r>
            <a:endParaRPr lang="en-US" sz="2400" dirty="0" smtClean="0">
              <a:latin typeface="Arial Narrow" pitchFamily="34" charset="0"/>
            </a:endParaRPr>
          </a:p>
          <a:p>
            <a:endParaRPr lang="en-US" sz="2400" dirty="0" smtClean="0">
              <a:latin typeface="Arial Narrow" pitchFamily="34" charset="0"/>
            </a:endParaRPr>
          </a:p>
          <a:p>
            <a:endParaRPr lang="en-US" sz="2400" dirty="0" smtClean="0">
              <a:latin typeface="Arial Narrow" pitchFamily="34" charset="0"/>
            </a:endParaRPr>
          </a:p>
          <a:p>
            <a:endParaRPr lang="en-US" sz="2400" dirty="0">
              <a:latin typeface="Arial Narrow" pitchFamily="34" charset="0"/>
            </a:endParaRPr>
          </a:p>
        </p:txBody>
      </p:sp>
      <p:sp>
        <p:nvSpPr>
          <p:cNvPr id="6" name="Text Box 2"/>
          <p:cNvSpPr txBox="1">
            <a:spLocks noChangeArrowheads="1"/>
          </p:cNvSpPr>
          <p:nvPr/>
        </p:nvSpPr>
        <p:spPr bwMode="auto">
          <a:xfrm>
            <a:off x="0" y="609600"/>
            <a:ext cx="7315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Resources</a:t>
            </a:r>
            <a:endParaRPr lang="en-US" sz="2800" dirty="0">
              <a:latin typeface="Eras Demi ITC" pitchFamily="34" charset="0"/>
            </a:endParaRPr>
          </a:p>
        </p:txBody>
      </p:sp>
    </p:spTree>
  </p:cSld>
  <p:clrMapOvr>
    <a:masterClrMapping/>
  </p:clrMapOvr>
  <p:transition spd="med">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L Erwin\AppData\Local\Microsoft\Windows\Temporary Internet Files\Content.IE5\F1YIJLZE\MP900399620[1].jpg"/>
          <p:cNvPicPr>
            <a:picLocks noChangeAspect="1" noChangeArrowheads="1"/>
          </p:cNvPicPr>
          <p:nvPr/>
        </p:nvPicPr>
        <p:blipFill>
          <a:blip r:embed="rId3" cstate="print">
            <a:grayscl/>
          </a:blip>
          <a:srcRect/>
          <a:stretch>
            <a:fillRect/>
          </a:stretch>
        </p:blipFill>
        <p:spPr bwMode="auto">
          <a:xfrm>
            <a:off x="-990600" y="-1066800"/>
            <a:ext cx="10973481" cy="9677400"/>
          </a:xfrm>
          <a:prstGeom prst="roundRect">
            <a:avLst>
              <a:gd name="adj" fmla="val 8594"/>
            </a:avLst>
          </a:prstGeom>
          <a:solidFill>
            <a:srgbClr val="FFFFFF">
              <a:shade val="85000"/>
            </a:srgbClr>
          </a:solidFill>
          <a:ln>
            <a:noFill/>
          </a:ln>
          <a:effectLst/>
        </p:spPr>
      </p:pic>
      <p:sp>
        <p:nvSpPr>
          <p:cNvPr id="4" name="Rectangle 3"/>
          <p:cNvSpPr/>
          <p:nvPr/>
        </p:nvSpPr>
        <p:spPr>
          <a:xfrm>
            <a:off x="-533400" y="991612"/>
            <a:ext cx="10058400" cy="3046988"/>
          </a:xfrm>
          <a:prstGeom prst="rect">
            <a:avLst/>
          </a:prstGeom>
          <a:noFill/>
        </p:spPr>
        <p:txBody>
          <a:bodyPr wrap="square">
            <a:spAutoFit/>
          </a:bodyPr>
          <a:lstStyle/>
          <a:p>
            <a:pPr algn="ctr"/>
            <a:r>
              <a:rPr lang="en-US" sz="4800" dirty="0" smtClean="0">
                <a:solidFill>
                  <a:schemeClr val="accent1">
                    <a:lumMod val="50000"/>
                  </a:schemeClr>
                </a:solidFill>
                <a:latin typeface="Eras Demi ITC" pitchFamily="34" charset="0"/>
              </a:rPr>
              <a:t>http://tcea11.wikispaces.com/</a:t>
            </a:r>
          </a:p>
          <a:p>
            <a:pPr algn="ctr"/>
            <a:endParaRPr lang="en-US" sz="4800" dirty="0" smtClean="0">
              <a:solidFill>
                <a:schemeClr val="accent1">
                  <a:lumMod val="50000"/>
                </a:schemeClr>
              </a:solidFill>
              <a:latin typeface="Eras Demi ITC" pitchFamily="34" charset="0"/>
            </a:endParaRPr>
          </a:p>
          <a:p>
            <a:pPr algn="ctr"/>
            <a:endParaRPr lang="en-US" sz="4800" dirty="0" smtClean="0">
              <a:solidFill>
                <a:schemeClr val="accent1">
                  <a:lumMod val="50000"/>
                </a:schemeClr>
              </a:solidFill>
              <a:latin typeface="Eras Demi ITC" pitchFamily="34" charset="0"/>
            </a:endParaRPr>
          </a:p>
          <a:p>
            <a:pPr algn="ctr"/>
            <a:endParaRPr lang="en-US" sz="4800" dirty="0">
              <a:solidFill>
                <a:schemeClr val="accent1">
                  <a:lumMod val="50000"/>
                </a:schemeClr>
              </a:solidFill>
              <a:latin typeface="Eras Demi ITC" pitchFamily="34" charset="0"/>
            </a:endParaRPr>
          </a:p>
        </p:txBody>
      </p:sp>
    </p:spTree>
  </p:cSld>
  <p:clrMapOvr>
    <a:masterClrMapping/>
  </p:clrMapOvr>
  <p:transition spd="med">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farm4.static.flickr.com/3223/2984519527_408bb0bec7_o.jpg"/>
          <p:cNvPicPr>
            <a:picLocks noChangeAspect="1" noChangeArrowheads="1"/>
          </p:cNvPicPr>
          <p:nvPr/>
        </p:nvPicPr>
        <p:blipFill>
          <a:blip r:embed="rId3" cstate="screen"/>
          <a:srcRect/>
          <a:stretch>
            <a:fillRect/>
          </a:stretch>
        </p:blipFill>
        <p:spPr bwMode="auto">
          <a:xfrm>
            <a:off x="965200" y="1447800"/>
            <a:ext cx="6883400" cy="5162550"/>
          </a:xfrm>
          <a:prstGeom prst="rect">
            <a:avLst/>
          </a:prstGeom>
          <a:noFill/>
        </p:spPr>
      </p:pic>
      <p:sp>
        <p:nvSpPr>
          <p:cNvPr id="4" name="Text Box 2"/>
          <p:cNvSpPr txBox="1">
            <a:spLocks noChangeArrowheads="1"/>
          </p:cNvSpPr>
          <p:nvPr/>
        </p:nvSpPr>
        <p:spPr bwMode="auto">
          <a:xfrm>
            <a:off x="0" y="655022"/>
            <a:ext cx="8305800" cy="523220"/>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nchor="ctr">
            <a:spAutoFit/>
          </a:bodyPr>
          <a:lstStyle/>
          <a:p>
            <a:r>
              <a:rPr lang="en-US" sz="2400" dirty="0" smtClean="0">
                <a:latin typeface="Eras Demi ITC" pitchFamily="34" charset="0"/>
              </a:rPr>
              <a:t>    </a:t>
            </a:r>
            <a:r>
              <a:rPr lang="en-US" sz="2800" dirty="0" smtClean="0">
                <a:latin typeface="Eras Demi ITC" pitchFamily="34" charset="0"/>
              </a:rPr>
              <a:t>ACISD helped their teachers go from this…</a:t>
            </a:r>
            <a:endParaRPr lang="en-US" sz="2800" dirty="0">
              <a:latin typeface="Eras Demi ITC" pitchFamily="34" charset="0"/>
            </a:endParaRPr>
          </a:p>
        </p:txBody>
      </p:sp>
    </p:spTree>
  </p:cSld>
  <p:clrMapOvr>
    <a:masterClrMapping/>
  </p:clrMapOvr>
  <p:transition spd="med">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1"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hlinkClick r:id="rId3"/>
              </a:rPr>
              <a:t>Aransas County ISD Media Fair</a:t>
            </a: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click for the Animoto</a:t>
            </a:r>
            <a:endParaRPr kumimoji="0" lang="en-US" sz="10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092" name="Rectangle 20"/>
          <p:cNvSpPr>
            <a:spLocks noChangeArrowheads="1"/>
          </p:cNvSpPr>
          <p:nvPr/>
        </p:nvSpPr>
        <p:spPr bwMode="auto">
          <a:xfrm>
            <a:off x="0" y="2495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endParaRPr>
          </a:p>
        </p:txBody>
      </p:sp>
      <p:sp>
        <p:nvSpPr>
          <p:cNvPr id="3093" name="Rectangle 21"/>
          <p:cNvSpPr>
            <a:spLocks noChangeArrowheads="1"/>
          </p:cNvSpPr>
          <p:nvPr/>
        </p:nvSpPr>
        <p:spPr bwMode="auto">
          <a:xfrm>
            <a:off x="0" y="45624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4" name="Rectangle 22"/>
          <p:cNvSpPr>
            <a:spLocks noChangeArrowheads="1"/>
          </p:cNvSpPr>
          <p:nvPr/>
        </p:nvSpPr>
        <p:spPr bwMode="auto">
          <a:xfrm>
            <a:off x="0" y="7077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endParaRPr>
          </a:p>
        </p:txBody>
      </p:sp>
      <p:sp>
        <p:nvSpPr>
          <p:cNvPr id="3095" name="Rectangle 23"/>
          <p:cNvSpPr>
            <a:spLocks noChangeArrowheads="1"/>
          </p:cNvSpPr>
          <p:nvPr/>
        </p:nvSpPr>
        <p:spPr bwMode="auto">
          <a:xfrm>
            <a:off x="0" y="90582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6" name="Rectangle 24"/>
          <p:cNvSpPr>
            <a:spLocks noChangeArrowheads="1"/>
          </p:cNvSpPr>
          <p:nvPr/>
        </p:nvSpPr>
        <p:spPr bwMode="auto">
          <a:xfrm>
            <a:off x="0" y="11553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endParaRPr>
          </a:p>
        </p:txBody>
      </p:sp>
      <p:sp>
        <p:nvSpPr>
          <p:cNvPr id="3098" name="Rectangle 26"/>
          <p:cNvSpPr>
            <a:spLocks noChangeArrowheads="1"/>
          </p:cNvSpPr>
          <p:nvPr/>
        </p:nvSpPr>
        <p:spPr bwMode="auto">
          <a:xfrm>
            <a:off x="0" y="161734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endParaRPr>
          </a:p>
        </p:txBody>
      </p:sp>
      <p:sp>
        <p:nvSpPr>
          <p:cNvPr id="3100" name="Rectangle 28"/>
          <p:cNvSpPr>
            <a:spLocks noChangeArrowheads="1"/>
          </p:cNvSpPr>
          <p:nvPr/>
        </p:nvSpPr>
        <p:spPr bwMode="auto">
          <a:xfrm>
            <a:off x="0" y="20707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endParaRPr>
          </a:p>
        </p:txBody>
      </p:sp>
      <p:sp>
        <p:nvSpPr>
          <p:cNvPr id="3101" name="Rectangle 29"/>
          <p:cNvSpPr>
            <a:spLocks noChangeArrowheads="1"/>
          </p:cNvSpPr>
          <p:nvPr/>
        </p:nvSpPr>
        <p:spPr bwMode="auto">
          <a:xfrm>
            <a:off x="0" y="227933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endParaRPr>
          </a:p>
        </p:txBody>
      </p:sp>
      <p:sp>
        <p:nvSpPr>
          <p:cNvPr id="3102" name="Rectangle 30"/>
          <p:cNvSpPr>
            <a:spLocks noChangeArrowheads="1"/>
          </p:cNvSpPr>
          <p:nvPr/>
        </p:nvSpPr>
        <p:spPr bwMode="auto">
          <a:xfrm>
            <a:off x="0" y="25279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endParaRPr>
          </a:p>
        </p:txBody>
      </p:sp>
      <p:sp>
        <p:nvSpPr>
          <p:cNvPr id="3103" name="Rectangle 31"/>
          <p:cNvSpPr>
            <a:spLocks noChangeArrowheads="1"/>
          </p:cNvSpPr>
          <p:nvPr/>
        </p:nvSpPr>
        <p:spPr bwMode="auto">
          <a:xfrm>
            <a:off x="0" y="272415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04" name="Rectangle 32"/>
          <p:cNvSpPr>
            <a:spLocks noChangeArrowheads="1"/>
          </p:cNvSpPr>
          <p:nvPr/>
        </p:nvSpPr>
        <p:spPr bwMode="auto">
          <a:xfrm>
            <a:off x="0" y="29622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endParaRPr>
          </a:p>
        </p:txBody>
      </p:sp>
      <p:sp>
        <p:nvSpPr>
          <p:cNvPr id="3105" name="Rectangle 33"/>
          <p:cNvSpPr>
            <a:spLocks noChangeArrowheads="1"/>
          </p:cNvSpPr>
          <p:nvPr/>
        </p:nvSpPr>
        <p:spPr bwMode="auto">
          <a:xfrm>
            <a:off x="0" y="318801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106" name="Rectangle 34"/>
          <p:cNvSpPr>
            <a:spLocks noChangeArrowheads="1"/>
          </p:cNvSpPr>
          <p:nvPr/>
        </p:nvSpPr>
        <p:spPr bwMode="auto">
          <a:xfrm>
            <a:off x="0" y="34204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endParaRPr>
          </a:p>
        </p:txBody>
      </p:sp>
      <p:sp>
        <p:nvSpPr>
          <p:cNvPr id="3107" name="Rectangle 35"/>
          <p:cNvSpPr>
            <a:spLocks noChangeArrowheads="1"/>
          </p:cNvSpPr>
          <p:nvPr/>
        </p:nvSpPr>
        <p:spPr bwMode="auto">
          <a:xfrm>
            <a:off x="0" y="364236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08" name="Rectangle 36"/>
          <p:cNvSpPr>
            <a:spLocks noChangeArrowheads="1"/>
          </p:cNvSpPr>
          <p:nvPr/>
        </p:nvSpPr>
        <p:spPr bwMode="auto">
          <a:xfrm>
            <a:off x="0" y="38776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ransition spd="med">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a:blip r:embed="rId3" cstate="screen"/>
          <a:srcRect/>
          <a:stretch>
            <a:fillRect/>
          </a:stretch>
        </p:blipFill>
        <p:spPr bwMode="auto">
          <a:xfrm>
            <a:off x="304800" y="457200"/>
            <a:ext cx="4876800" cy="3001963"/>
          </a:xfrm>
          <a:prstGeom prst="rect">
            <a:avLst/>
          </a:prstGeom>
          <a:noFill/>
        </p:spPr>
      </p:pic>
      <p:pic>
        <p:nvPicPr>
          <p:cNvPr id="8" name="Picture 1"/>
          <p:cNvPicPr>
            <a:picLocks noChangeAspect="1" noChangeArrowheads="1"/>
          </p:cNvPicPr>
          <p:nvPr/>
        </p:nvPicPr>
        <p:blipFill>
          <a:blip r:embed="rId4" cstate="screen"/>
          <a:srcRect/>
          <a:stretch>
            <a:fillRect/>
          </a:stretch>
        </p:blipFill>
        <p:spPr bwMode="auto">
          <a:xfrm>
            <a:off x="5638800" y="3733800"/>
            <a:ext cx="2686050" cy="2038350"/>
          </a:xfrm>
          <a:prstGeom prst="rect">
            <a:avLst/>
          </a:prstGeom>
          <a:noFill/>
        </p:spPr>
      </p:pic>
      <p:pic>
        <p:nvPicPr>
          <p:cNvPr id="9" name="Picture 2"/>
          <p:cNvPicPr>
            <a:picLocks noChangeAspect="1" noChangeArrowheads="1"/>
          </p:cNvPicPr>
          <p:nvPr/>
        </p:nvPicPr>
        <p:blipFill>
          <a:blip r:embed="rId5" cstate="screen"/>
          <a:srcRect/>
          <a:stretch>
            <a:fillRect/>
          </a:stretch>
        </p:blipFill>
        <p:spPr bwMode="auto">
          <a:xfrm>
            <a:off x="2514600" y="3352800"/>
            <a:ext cx="2752725" cy="2066925"/>
          </a:xfrm>
          <a:prstGeom prst="rect">
            <a:avLst/>
          </a:prstGeom>
          <a:noFill/>
        </p:spPr>
      </p:pic>
    </p:spTree>
  </p:cSld>
  <p:clrMapOvr>
    <a:masterClrMapping/>
  </p:clrMapOvr>
  <p:transition spd="med">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Users\TL Erwin\AppData\Local\Microsoft\Windows\Temporary Internet Files\Content.IE5\TVBX0YTD\MCDD00945_0000[1].wmf"/>
          <p:cNvPicPr>
            <a:picLocks noChangeAspect="1" noChangeArrowheads="1"/>
          </p:cNvPicPr>
          <p:nvPr/>
        </p:nvPicPr>
        <p:blipFill>
          <a:blip r:embed="rId4" cstate="screen"/>
          <a:srcRect/>
          <a:stretch>
            <a:fillRect/>
          </a:stretch>
        </p:blipFill>
        <p:spPr bwMode="auto">
          <a:xfrm>
            <a:off x="304800" y="0"/>
            <a:ext cx="9144000" cy="6705600"/>
          </a:xfrm>
          <a:prstGeom prst="rect">
            <a:avLst/>
          </a:prstGeom>
          <a:noFill/>
          <a:ln w="9525">
            <a:noFill/>
            <a:miter lim="800000"/>
            <a:headEnd/>
            <a:tailEnd/>
          </a:ln>
        </p:spPr>
      </p:pic>
      <p:sp>
        <p:nvSpPr>
          <p:cNvPr id="1028" name="WordArt 4"/>
          <p:cNvSpPr>
            <a:spLocks noChangeArrowheads="1" noChangeShapeType="1" noTextEdit="1"/>
          </p:cNvSpPr>
          <p:nvPr/>
        </p:nvSpPr>
        <p:spPr bwMode="auto">
          <a:xfrm>
            <a:off x="762000" y="4114800"/>
            <a:ext cx="8001000" cy="2514600"/>
          </a:xfrm>
          <a:prstGeom prst="rect">
            <a:avLst/>
          </a:prstGeom>
        </p:spPr>
        <p:txBody>
          <a:bodyPr wrap="none" fromWordArt="1">
            <a:prstTxWarp prst="textTriangleInverted">
              <a:avLst>
                <a:gd name="adj" fmla="val 50000"/>
              </a:avLst>
            </a:prstTxWarp>
            <a:scene3d>
              <a:camera prst="legacyPerspectiveTop"/>
              <a:lightRig rig="legacyFlat3" dir="b"/>
            </a:scene3d>
            <a:sp3d extrusionH="121893000" prstMaterial="legacyMatte">
              <a:extrusionClr>
                <a:srgbClr val="A5A5A5"/>
              </a:extrusionClr>
            </a:sp3d>
          </a:bodyPr>
          <a:lstStyle/>
          <a:p>
            <a:pPr algn="ctr"/>
            <a:r>
              <a:rPr lang="en-US" sz="6600" kern="10">
                <a:ln w="9525">
                  <a:round/>
                  <a:headEnd/>
                  <a:tailEnd/>
                </a:ln>
                <a:solidFill>
                  <a:srgbClr val="006C31"/>
                </a:solidFill>
                <a:latin typeface="Impact"/>
              </a:rPr>
              <a:t>An Explosion of Ideas</a:t>
            </a:r>
          </a:p>
        </p:txBody>
      </p:sp>
      <p:sp>
        <p:nvSpPr>
          <p:cNvPr id="1026" name="WordArt 2" descr="Large confetti"/>
          <p:cNvSpPr>
            <a:spLocks noChangeArrowheads="1" noChangeShapeType="1" noTextEdit="1"/>
          </p:cNvSpPr>
          <p:nvPr/>
        </p:nvSpPr>
        <p:spPr bwMode="auto">
          <a:xfrm>
            <a:off x="762000" y="1828800"/>
            <a:ext cx="7756525" cy="2063750"/>
          </a:xfrm>
          <a:prstGeom prst="rect">
            <a:avLst/>
          </a:prstGeom>
        </p:spPr>
        <p:txBody>
          <a:bodyPr wrap="none" fromWordArt="1">
            <a:prstTxWarp prst="textPlain">
              <a:avLst>
                <a:gd name="adj" fmla="val 50000"/>
              </a:avLst>
            </a:prstTxWarp>
          </a:bodyPr>
          <a:lstStyle/>
          <a:p>
            <a:pPr algn="ctr"/>
            <a:r>
              <a:rPr lang="en-US" sz="6600" kern="10">
                <a:ln w="38100">
                  <a:solidFill>
                    <a:schemeClr val="bg1"/>
                  </a:solidFill>
                  <a:round/>
                  <a:headEnd/>
                  <a:tailEnd/>
                </a:ln>
                <a:pattFill prst="lgConfetti">
                  <a:fgClr>
                    <a:srgbClr val="F2F2F2"/>
                  </a:fgClr>
                  <a:bgClr>
                    <a:srgbClr val="000000"/>
                  </a:bgClr>
                </a:pattFill>
                <a:latin typeface="Impact"/>
              </a:rPr>
              <a:t>Pirate Tech</a:t>
            </a:r>
          </a:p>
        </p:txBody>
      </p:sp>
      <p:sp>
        <p:nvSpPr>
          <p:cNvPr id="8" name="TextBox 7"/>
          <p:cNvSpPr txBox="1">
            <a:spLocks noChangeArrowheads="1"/>
          </p:cNvSpPr>
          <p:nvPr/>
        </p:nvSpPr>
        <p:spPr bwMode="auto">
          <a:xfrm>
            <a:off x="533400" y="1066800"/>
            <a:ext cx="8077200" cy="830263"/>
          </a:xfrm>
          <a:prstGeom prst="rect">
            <a:avLst/>
          </a:prstGeom>
          <a:noFill/>
          <a:ln w="9525">
            <a:noFill/>
            <a:miter lim="800000"/>
            <a:headEnd/>
            <a:tailEnd/>
          </a:ln>
        </p:spPr>
        <p:txBody>
          <a:bodyPr>
            <a:spAutoFit/>
          </a:bodyPr>
          <a:lstStyle/>
          <a:p>
            <a:pPr algn="ctr"/>
            <a:r>
              <a:rPr lang="en-US" sz="4800" b="1" dirty="0">
                <a:solidFill>
                  <a:srgbClr val="FF0000"/>
                </a:solidFill>
                <a:latin typeface="Arial Black" pitchFamily="34" charset="0"/>
              </a:rPr>
              <a:t>ARANSAS COUNTY ISD</a:t>
            </a:r>
            <a:endParaRPr lang="en-US" sz="4800" b="1" dirty="0">
              <a:solidFill>
                <a:srgbClr val="FF0000"/>
              </a:solidFill>
              <a:latin typeface="Calibri" pitchFamily="34" charset="0"/>
            </a:endParaRPr>
          </a:p>
        </p:txBody>
      </p:sp>
      <p:sp>
        <p:nvSpPr>
          <p:cNvPr id="16389" name="TextBox 6"/>
          <p:cNvSpPr txBox="1">
            <a:spLocks noChangeArrowheads="1"/>
          </p:cNvSpPr>
          <p:nvPr/>
        </p:nvSpPr>
        <p:spPr bwMode="auto">
          <a:xfrm>
            <a:off x="3505200" y="-381000"/>
            <a:ext cx="5410200" cy="369887"/>
          </a:xfrm>
          <a:prstGeom prst="rect">
            <a:avLst/>
          </a:prstGeom>
          <a:noFill/>
          <a:ln w="9525">
            <a:noFill/>
            <a:miter lim="800000"/>
            <a:headEnd/>
            <a:tailEnd/>
          </a:ln>
        </p:spPr>
        <p:txBody>
          <a:bodyPr>
            <a:spAutoFit/>
          </a:bodyPr>
          <a:lstStyle/>
          <a:p>
            <a:r>
              <a:rPr lang="en-US" sz="1800">
                <a:solidFill>
                  <a:srgbClr val="FF0000"/>
                </a:solidFill>
                <a:latin typeface="Calibri" pitchFamily="34" charset="0"/>
              </a:rPr>
              <a:t>Click to start the slide</a:t>
            </a: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2000"/>
                            </p:stCondLst>
                            <p:childTnLst>
                              <p:par>
                                <p:cTn id="10" presetID="23" presetClass="entr" presetSubtype="16" fill="hold" nodeType="afterEffect">
                                  <p:stCondLst>
                                    <p:cond delay="0"/>
                                  </p:stCondLst>
                                  <p:childTnLst>
                                    <p:set>
                                      <p:cBhvr>
                                        <p:cTn id="11" dur="1" fill="hold">
                                          <p:stCondLst>
                                            <p:cond delay="0"/>
                                          </p:stCondLst>
                                        </p:cTn>
                                        <p:tgtEl>
                                          <p:spTgt spid="1026">
                                            <p:txEl>
                                              <p:pRg st="0" end="0"/>
                                            </p:txEl>
                                          </p:spTgt>
                                        </p:tgtEl>
                                        <p:attrNameLst>
                                          <p:attrName>style.visibility</p:attrName>
                                        </p:attrNameLst>
                                      </p:cBhvr>
                                      <p:to>
                                        <p:strVal val="visible"/>
                                      </p:to>
                                    </p:set>
                                    <p:anim calcmode="lin" valueType="num">
                                      <p:cBhvr>
                                        <p:cTn id="12" dur="3000" fill="hold"/>
                                        <p:tgtEl>
                                          <p:spTgt spid="1026">
                                            <p:txEl>
                                              <p:pRg st="0" end="0"/>
                                            </p:txEl>
                                          </p:spTgt>
                                        </p:tgtEl>
                                        <p:attrNameLst>
                                          <p:attrName>ppt_w</p:attrName>
                                        </p:attrNameLst>
                                      </p:cBhvr>
                                      <p:tavLst>
                                        <p:tav tm="0">
                                          <p:val>
                                            <p:fltVal val="0"/>
                                          </p:val>
                                        </p:tav>
                                        <p:tav tm="100000">
                                          <p:val>
                                            <p:strVal val="#ppt_w"/>
                                          </p:val>
                                        </p:tav>
                                      </p:tavLst>
                                    </p:anim>
                                    <p:anim calcmode="lin" valueType="num">
                                      <p:cBhvr>
                                        <p:cTn id="13" dur="3000" fill="hold"/>
                                        <p:tgtEl>
                                          <p:spTgt spid="1026">
                                            <p:txEl>
                                              <p:pRg st="0" end="0"/>
                                            </p:txEl>
                                          </p:spTgt>
                                        </p:tgtEl>
                                        <p:attrNameLst>
                                          <p:attrName>ppt_h</p:attrName>
                                        </p:attrNameLst>
                                      </p:cBhvr>
                                      <p:tavLst>
                                        <p:tav tm="0">
                                          <p:val>
                                            <p:fltVal val="0"/>
                                          </p:val>
                                        </p:tav>
                                        <p:tav tm="100000">
                                          <p:val>
                                            <p:strVal val="#ppt_h"/>
                                          </p:val>
                                        </p:tav>
                                      </p:tavLst>
                                    </p:anim>
                                  </p:childTnLst>
                                </p:cTn>
                              </p:par>
                            </p:childTnLst>
                          </p:cTn>
                        </p:par>
                        <p:par>
                          <p:cTn id="14" fill="hold">
                            <p:stCondLst>
                              <p:cond delay="5000"/>
                            </p:stCondLst>
                            <p:childTnLst>
                              <p:par>
                                <p:cTn id="15" presetID="53" presetClass="exit" presetSubtype="0" fill="hold" grpId="1" nodeType="afterEffect">
                                  <p:stCondLst>
                                    <p:cond delay="0"/>
                                  </p:stCondLst>
                                  <p:childTnLst>
                                    <p:anim calcmode="lin" valueType="num">
                                      <p:cBhvr>
                                        <p:cTn id="16" dur="2000"/>
                                        <p:tgtEl>
                                          <p:spTgt spid="8"/>
                                        </p:tgtEl>
                                        <p:attrNameLst>
                                          <p:attrName>ppt_w</p:attrName>
                                        </p:attrNameLst>
                                      </p:cBhvr>
                                      <p:tavLst>
                                        <p:tav tm="0">
                                          <p:val>
                                            <p:strVal val="ppt_w"/>
                                          </p:val>
                                        </p:tav>
                                        <p:tav tm="100000">
                                          <p:val>
                                            <p:fltVal val="0"/>
                                          </p:val>
                                        </p:tav>
                                      </p:tavLst>
                                    </p:anim>
                                    <p:anim calcmode="lin" valueType="num">
                                      <p:cBhvr>
                                        <p:cTn id="17" dur="2000"/>
                                        <p:tgtEl>
                                          <p:spTgt spid="8"/>
                                        </p:tgtEl>
                                        <p:attrNameLst>
                                          <p:attrName>ppt_h</p:attrName>
                                        </p:attrNameLst>
                                      </p:cBhvr>
                                      <p:tavLst>
                                        <p:tav tm="0">
                                          <p:val>
                                            <p:strVal val="ppt_h"/>
                                          </p:val>
                                        </p:tav>
                                        <p:tav tm="100000">
                                          <p:val>
                                            <p:fltVal val="0"/>
                                          </p:val>
                                        </p:tav>
                                      </p:tavLst>
                                    </p:anim>
                                    <p:animEffect transition="out" filter="fade">
                                      <p:cBhvr>
                                        <p:cTn id="18" dur="2000"/>
                                        <p:tgtEl>
                                          <p:spTgt spid="8"/>
                                        </p:tgtEl>
                                      </p:cBhvr>
                                    </p:animEffect>
                                    <p:set>
                                      <p:cBhvr>
                                        <p:cTn id="19" dur="1" fill="hold">
                                          <p:stCondLst>
                                            <p:cond delay="1999"/>
                                          </p:stCondLst>
                                        </p:cTn>
                                        <p:tgtEl>
                                          <p:spTgt spid="8"/>
                                        </p:tgtEl>
                                        <p:attrNameLst>
                                          <p:attrName>style.visibility</p:attrName>
                                        </p:attrNameLst>
                                      </p:cBhvr>
                                      <p:to>
                                        <p:strVal val="hidden"/>
                                      </p:to>
                                    </p:set>
                                  </p:childTnLst>
                                </p:cTn>
                              </p:par>
                              <p:par>
                                <p:cTn id="20" presetID="49" presetClass="entr" presetSubtype="0" decel="10000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 calcmode="lin" valueType="num">
                                      <p:cBhvr>
                                        <p:cTn id="24" dur="500" fill="hold"/>
                                        <p:tgtEl>
                                          <p:spTgt spid="6"/>
                                        </p:tgtEl>
                                        <p:attrNameLst>
                                          <p:attrName>style.rotation</p:attrName>
                                        </p:attrNameLst>
                                      </p:cBhvr>
                                      <p:tavLst>
                                        <p:tav tm="0">
                                          <p:val>
                                            <p:fltVal val="360"/>
                                          </p:val>
                                        </p:tav>
                                        <p:tav tm="100000">
                                          <p:val>
                                            <p:fltVal val="0"/>
                                          </p:val>
                                        </p:tav>
                                      </p:tavLst>
                                    </p:anim>
                                    <p:animEffect transition="in" filter="fade">
                                      <p:cBhvr>
                                        <p:cTn id="25" dur="500"/>
                                        <p:tgtEl>
                                          <p:spTgt spid="6"/>
                                        </p:tgtEl>
                                      </p:cBhvr>
                                    </p:animEffect>
                                  </p:childTnLst>
                                  <p:subTnLst>
                                    <p:audio>
                                      <p:cMediaNode vol="100000">
                                        <p:cTn display="0" masterRel="sameClick">
                                          <p:stCondLst>
                                            <p:cond evt="begin" delay="0">
                                              <p:tn val="20"/>
                                            </p:cond>
                                          </p:stCondLst>
                                          <p:endCondLst>
                                            <p:cond evt="onStopAudio" delay="0">
                                              <p:tgtEl>
                                                <p:sldTgt/>
                                              </p:tgtEl>
                                            </p:cond>
                                          </p:endCondLst>
                                        </p:cTn>
                                        <p:tgtEl>
                                          <p:sndTgt r:embed="rId3" name="bomb.wav"/>
                                        </p:tgtEl>
                                      </p:cMediaNode>
                                    </p:audio>
                                  </p:subTnLst>
                                </p:cTn>
                              </p:par>
                              <p:par>
                                <p:cTn id="26" presetID="6" presetClass="emph" presetSubtype="0" fill="hold" nodeType="withEffect">
                                  <p:stCondLst>
                                    <p:cond delay="500"/>
                                  </p:stCondLst>
                                  <p:childTnLst>
                                    <p:animScale>
                                      <p:cBhvr>
                                        <p:cTn id="27" dur="1000" fill="hold"/>
                                        <p:tgtEl>
                                          <p:spTgt spid="6"/>
                                        </p:tgtEl>
                                      </p:cBhvr>
                                      <p:by x="150000" y="150000"/>
                                    </p:animScale>
                                  </p:childTnLst>
                                </p:cTn>
                              </p:par>
                              <p:par>
                                <p:cTn id="28" presetID="23" presetClass="entr" presetSubtype="16" fill="hold" grpId="0" nodeType="withEffect">
                                  <p:stCondLst>
                                    <p:cond delay="500"/>
                                  </p:stCondLst>
                                  <p:childTnLst>
                                    <p:set>
                                      <p:cBhvr>
                                        <p:cTn id="29" dur="1" fill="hold">
                                          <p:stCondLst>
                                            <p:cond delay="0"/>
                                          </p:stCondLst>
                                        </p:cTn>
                                        <p:tgtEl>
                                          <p:spTgt spid="1028"/>
                                        </p:tgtEl>
                                        <p:attrNameLst>
                                          <p:attrName>style.visibility</p:attrName>
                                        </p:attrNameLst>
                                      </p:cBhvr>
                                      <p:to>
                                        <p:strVal val="visible"/>
                                      </p:to>
                                    </p:set>
                                    <p:anim calcmode="lin" valueType="num">
                                      <p:cBhvr>
                                        <p:cTn id="30" dur="1000" fill="hold"/>
                                        <p:tgtEl>
                                          <p:spTgt spid="1028"/>
                                        </p:tgtEl>
                                        <p:attrNameLst>
                                          <p:attrName>ppt_w</p:attrName>
                                        </p:attrNameLst>
                                      </p:cBhvr>
                                      <p:tavLst>
                                        <p:tav tm="0">
                                          <p:val>
                                            <p:fltVal val="0"/>
                                          </p:val>
                                        </p:tav>
                                        <p:tav tm="100000">
                                          <p:val>
                                            <p:strVal val="#ppt_w"/>
                                          </p:val>
                                        </p:tav>
                                      </p:tavLst>
                                    </p:anim>
                                    <p:anim calcmode="lin" valueType="num">
                                      <p:cBhvr>
                                        <p:cTn id="31" dur="1000" fill="hold"/>
                                        <p:tgtEl>
                                          <p:spTgt spid="10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 grpId="0"/>
      <p:bldP spid="8" grpId="0"/>
      <p:bldP spid="8"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C:\Users\TL Erwin\AppData\Local\Microsoft\Windows\Temporary Internet Files\Content.IE5\TVBX0YTD\MPj04276140000[1].jpg"/>
          <p:cNvPicPr>
            <a:picLocks noChangeAspect="1" noChangeArrowheads="1"/>
          </p:cNvPicPr>
          <p:nvPr/>
        </p:nvPicPr>
        <p:blipFill>
          <a:blip r:embed="rId3" cstate="screen">
            <a:lum bright="-10000"/>
          </a:blip>
          <a:srcRect/>
          <a:stretch>
            <a:fillRect/>
          </a:stretch>
        </p:blipFill>
        <p:spPr bwMode="auto">
          <a:xfrm>
            <a:off x="1524000" y="1902228"/>
            <a:ext cx="7467600" cy="4955771"/>
          </a:xfrm>
          <a:prstGeom prst="rect">
            <a:avLst/>
          </a:prstGeom>
          <a:ln>
            <a:noFill/>
          </a:ln>
          <a:effectLst>
            <a:softEdge rad="112500"/>
          </a:effectLst>
        </p:spPr>
      </p:pic>
      <p:sp>
        <p:nvSpPr>
          <p:cNvPr id="34820" name="TextBox 4"/>
          <p:cNvSpPr txBox="1">
            <a:spLocks noChangeArrowheads="1"/>
          </p:cNvSpPr>
          <p:nvPr/>
        </p:nvSpPr>
        <p:spPr bwMode="auto">
          <a:xfrm>
            <a:off x="2895600" y="2011740"/>
            <a:ext cx="2362200" cy="1569660"/>
          </a:xfrm>
          <a:prstGeom prst="rect">
            <a:avLst/>
          </a:prstGeom>
          <a:noFill/>
          <a:ln w="9525">
            <a:noFill/>
            <a:miter lim="800000"/>
            <a:headEnd/>
            <a:tailEnd/>
          </a:ln>
        </p:spPr>
        <p:txBody>
          <a:bodyPr wrap="square">
            <a:spAutoFit/>
          </a:bodyPr>
          <a:lstStyle/>
          <a:p>
            <a:r>
              <a:rPr lang="en-US" sz="9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Eras Demi ITC" pitchFamily="34" charset="0"/>
              </a:rPr>
              <a:t>the</a:t>
            </a:r>
            <a:endParaRPr lang="en-US" sz="9600" b="1" dirty="0">
              <a:ln w="12700">
                <a:solidFill>
                  <a:schemeClr val="tx2">
                    <a:lumMod val="10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Eras Demi ITC" pitchFamily="34" charset="0"/>
            </a:endParaRPr>
          </a:p>
        </p:txBody>
      </p:sp>
      <p:sp>
        <p:nvSpPr>
          <p:cNvPr id="34821" name="TextBox 7"/>
          <p:cNvSpPr txBox="1">
            <a:spLocks noChangeArrowheads="1"/>
          </p:cNvSpPr>
          <p:nvPr/>
        </p:nvSpPr>
        <p:spPr bwMode="auto">
          <a:xfrm>
            <a:off x="2743200" y="-457200"/>
            <a:ext cx="6172200" cy="369887"/>
          </a:xfrm>
          <a:prstGeom prst="rect">
            <a:avLst/>
          </a:prstGeom>
          <a:noFill/>
          <a:ln w="9525">
            <a:noFill/>
            <a:miter lim="800000"/>
            <a:headEnd/>
            <a:tailEnd/>
          </a:ln>
        </p:spPr>
        <p:txBody>
          <a:bodyPr>
            <a:spAutoFit/>
          </a:bodyPr>
          <a:lstStyle/>
          <a:p>
            <a:r>
              <a:rPr lang="en-US" sz="1800" dirty="0">
                <a:solidFill>
                  <a:srgbClr val="FF0000"/>
                </a:solidFill>
                <a:latin typeface="Calibri" pitchFamily="34" charset="0"/>
              </a:rPr>
              <a:t>Click on the word Generation to start the video Web Site Story</a:t>
            </a:r>
          </a:p>
        </p:txBody>
      </p:sp>
      <p:sp>
        <p:nvSpPr>
          <p:cNvPr id="11" name="TextBox 10"/>
          <p:cNvSpPr txBox="1"/>
          <p:nvPr/>
        </p:nvSpPr>
        <p:spPr>
          <a:xfrm>
            <a:off x="762000" y="4038600"/>
            <a:ext cx="7696200" cy="1569660"/>
          </a:xfrm>
          <a:prstGeom prst="rect">
            <a:avLst/>
          </a:prstGeom>
          <a:noFill/>
        </p:spPr>
        <p:txBody>
          <a:bodyPr>
            <a:spAutoFit/>
          </a:bodyPr>
          <a:lstStyle/>
          <a:p>
            <a:pPr fontAlgn="auto">
              <a:spcBef>
                <a:spcPts val="0"/>
              </a:spcBef>
              <a:spcAft>
                <a:spcPts val="0"/>
              </a:spcAft>
              <a:defRPr/>
            </a:pPr>
            <a:r>
              <a:rPr lang="en-US" sz="9600" b="1" dirty="0">
                <a:ln w="18000">
                  <a:solidFill>
                    <a:schemeClr val="tx2">
                      <a:lumMod val="10000"/>
                    </a:schemeClr>
                  </a:solidFill>
                  <a:prstDash val="solid"/>
                  <a:miter lim="800000"/>
                </a:ln>
                <a:solidFill>
                  <a:schemeClr val="tx2">
                    <a:lumMod val="10000"/>
                  </a:schemeClr>
                </a:solidFill>
                <a:effectLst>
                  <a:glow rad="228600">
                    <a:schemeClr val="accent1">
                      <a:satMod val="175000"/>
                      <a:alpha val="40000"/>
                    </a:schemeClr>
                  </a:glow>
                  <a:outerShdw blurRad="25500" dist="23000" dir="7020000" algn="tl">
                    <a:srgbClr val="000000">
                      <a:alpha val="50000"/>
                    </a:srgbClr>
                  </a:outerShdw>
                </a:effectLst>
                <a:latin typeface="Eras Demi ITC" pitchFamily="34" charset="0"/>
                <a:hlinkClick r:id="rId4"/>
              </a:rPr>
              <a:t>Generation</a:t>
            </a:r>
            <a:endParaRPr lang="en-US" sz="9600" b="1" dirty="0">
              <a:ln w="18000">
                <a:solidFill>
                  <a:schemeClr val="tx2">
                    <a:lumMod val="10000"/>
                  </a:schemeClr>
                </a:solidFill>
                <a:prstDash val="solid"/>
                <a:miter lim="800000"/>
              </a:ln>
              <a:solidFill>
                <a:schemeClr val="tx2">
                  <a:lumMod val="10000"/>
                </a:schemeClr>
              </a:solidFill>
              <a:effectLst>
                <a:glow rad="228600">
                  <a:schemeClr val="accent1">
                    <a:satMod val="175000"/>
                    <a:alpha val="40000"/>
                  </a:schemeClr>
                </a:glow>
                <a:outerShdw blurRad="25500" dist="23000" dir="7020000" algn="tl">
                  <a:srgbClr val="000000">
                    <a:alpha val="50000"/>
                  </a:srgbClr>
                </a:outerShdw>
              </a:effectLst>
              <a:latin typeface="Eras Demi ITC" pitchFamily="34" charset="0"/>
            </a:endParaRPr>
          </a:p>
        </p:txBody>
      </p:sp>
      <p:sp>
        <p:nvSpPr>
          <p:cNvPr id="6" name="TextBox 5"/>
          <p:cNvSpPr txBox="1"/>
          <p:nvPr/>
        </p:nvSpPr>
        <p:spPr>
          <a:xfrm>
            <a:off x="685800" y="2324100"/>
            <a:ext cx="4572000" cy="2400300"/>
          </a:xfrm>
          <a:prstGeom prst="rect">
            <a:avLst/>
          </a:prstGeom>
          <a:noFill/>
        </p:spPr>
        <p:txBody>
          <a:bodyPr>
            <a:spAutoFit/>
          </a:bodyPr>
          <a:lstStyle/>
          <a:p>
            <a:pPr algn="ctr" fontAlgn="auto">
              <a:spcBef>
                <a:spcPts val="0"/>
              </a:spcBef>
              <a:spcAft>
                <a:spcPts val="0"/>
              </a:spcAft>
              <a:defRPr/>
            </a:pPr>
            <a:r>
              <a:rPr lang="en-US" sz="15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Eras Demi ITC" pitchFamily="34" charset="0"/>
              </a:rPr>
              <a:t>Net</a:t>
            </a:r>
          </a:p>
        </p:txBody>
      </p:sp>
      <p:sp>
        <p:nvSpPr>
          <p:cNvPr id="8" name="Text Box 2"/>
          <p:cNvSpPr txBox="1">
            <a:spLocks noChangeArrowheads="1"/>
          </p:cNvSpPr>
          <p:nvPr/>
        </p:nvSpPr>
        <p:spPr bwMode="auto">
          <a:xfrm>
            <a:off x="0" y="772180"/>
            <a:ext cx="8305800" cy="523220"/>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nchor="ctr">
            <a:spAutoFit/>
          </a:bodyPr>
          <a:lstStyle/>
          <a:p>
            <a:r>
              <a:rPr lang="en-US" sz="2800" dirty="0" smtClean="0">
                <a:latin typeface="Eras Demi ITC" pitchFamily="34" charset="0"/>
              </a:rPr>
              <a:t>      To this…</a:t>
            </a:r>
            <a:endParaRPr lang="en-US" sz="2800" dirty="0">
              <a:latin typeface="Eras Demi ITC" pitchFamily="34" charset="0"/>
            </a:endParaRPr>
          </a:p>
        </p:txBody>
      </p:sp>
    </p:spTree>
  </p:cSld>
  <p:clrMapOvr>
    <a:masterClrMapping/>
  </p:clrMapOvr>
  <p:transition spd="med">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screen"/>
          <a:srcRect/>
          <a:stretch>
            <a:fillRect/>
          </a:stretch>
        </p:blipFill>
        <p:spPr bwMode="auto">
          <a:xfrm>
            <a:off x="2146854" y="914400"/>
            <a:ext cx="5701746" cy="4343400"/>
          </a:xfrm>
          <a:prstGeom prst="rect">
            <a:avLst/>
          </a:prstGeom>
          <a:ln>
            <a:noFill/>
          </a:ln>
          <a:effectLst>
            <a:softEdge rad="112500"/>
          </a:effectLst>
        </p:spPr>
      </p:pic>
      <p:pic>
        <p:nvPicPr>
          <p:cNvPr id="4" name="Picture 2" descr="C:\Users\TL Erwin\AppData\Local\Microsoft\Windows\Temporary Internet Files\Content.IE5\F1YIJLZE\MP900399620[1].jpg"/>
          <p:cNvPicPr>
            <a:picLocks noChangeAspect="1" noChangeArrowheads="1"/>
          </p:cNvPicPr>
          <p:nvPr/>
        </p:nvPicPr>
        <p:blipFill>
          <a:blip r:embed="rId4" cstate="print">
            <a:grayscl/>
          </a:blip>
          <a:srcRect/>
          <a:stretch>
            <a:fillRect/>
          </a:stretch>
        </p:blipFill>
        <p:spPr bwMode="auto">
          <a:xfrm>
            <a:off x="0" y="-304800"/>
            <a:ext cx="9677400" cy="8534400"/>
          </a:xfrm>
          <a:prstGeom prst="roundRect">
            <a:avLst>
              <a:gd name="adj" fmla="val 8594"/>
            </a:avLst>
          </a:prstGeom>
          <a:solidFill>
            <a:srgbClr val="FFFFFF">
              <a:shade val="85000"/>
            </a:srgbClr>
          </a:solidFill>
          <a:ln>
            <a:noFill/>
          </a:ln>
          <a:effectLst/>
        </p:spPr>
      </p:pic>
      <p:sp>
        <p:nvSpPr>
          <p:cNvPr id="2" name="Text Box 2"/>
          <p:cNvSpPr txBox="1">
            <a:spLocks noChangeArrowheads="1"/>
          </p:cNvSpPr>
          <p:nvPr/>
        </p:nvSpPr>
        <p:spPr bwMode="auto">
          <a:xfrm>
            <a:off x="0" y="685800"/>
            <a:ext cx="7315200" cy="523220"/>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2800" dirty="0" smtClean="0">
                <a:latin typeface="Eras Demi ITC" pitchFamily="34" charset="0"/>
              </a:rPr>
              <a:t>    It all started with a conference…</a:t>
            </a:r>
            <a:endParaRPr lang="en-US" sz="2800" dirty="0">
              <a:latin typeface="Eras Demi ITC" pitchFamily="34" charset="0"/>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500"/>
                                  </p:stCondLst>
                                  <p:childTnLst>
                                    <p:animEffect transition="out" filter="fade">
                                      <p:cBhvr>
                                        <p:cTn id="6" dur="5000"/>
                                        <p:tgtEl>
                                          <p:spTgt spid="4"/>
                                        </p:tgtEl>
                                      </p:cBhvr>
                                    </p:animEffect>
                                    <p:set>
                                      <p:cBhvr>
                                        <p:cTn id="7" dur="1" fill="hold">
                                          <p:stCondLst>
                                            <p:cond delay="4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0" y="609600"/>
            <a:ext cx="79248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then a committed group</a:t>
            </a:r>
            <a:endParaRPr lang="en-US" sz="2800" dirty="0">
              <a:latin typeface="Eras Demi ITC" pitchFamily="34" charset="0"/>
            </a:endParaRPr>
          </a:p>
        </p:txBody>
      </p:sp>
      <p:sp>
        <p:nvSpPr>
          <p:cNvPr id="7" name="TextBox 6"/>
          <p:cNvSpPr txBox="1"/>
          <p:nvPr/>
        </p:nvSpPr>
        <p:spPr>
          <a:xfrm>
            <a:off x="1600200" y="1600200"/>
            <a:ext cx="5638800" cy="4154984"/>
          </a:xfrm>
          <a:prstGeom prst="rect">
            <a:avLst/>
          </a:prstGeom>
          <a:noFill/>
        </p:spPr>
        <p:txBody>
          <a:bodyPr wrap="square" rtlCol="0">
            <a:spAutoFit/>
          </a:bodyPr>
          <a:lstStyle/>
          <a:p>
            <a:pPr algn="ctr"/>
            <a:r>
              <a:rPr lang="en-US" sz="6600" dirty="0" err="1" smtClean="0">
                <a:latin typeface="Eras Demi ITC" pitchFamily="34" charset="0"/>
              </a:rPr>
              <a:t>LMaT</a:t>
            </a:r>
            <a:endParaRPr lang="en-US" sz="6600" dirty="0" smtClean="0">
              <a:latin typeface="Eras Demi ITC" pitchFamily="34" charset="0"/>
            </a:endParaRPr>
          </a:p>
          <a:p>
            <a:pPr algn="ctr">
              <a:lnSpc>
                <a:spcPct val="150000"/>
              </a:lnSpc>
            </a:pPr>
            <a:r>
              <a:rPr lang="en-US" sz="4400" dirty="0" smtClean="0">
                <a:latin typeface="Eras Demi ITC" pitchFamily="34" charset="0"/>
              </a:rPr>
              <a:t>Library </a:t>
            </a:r>
          </a:p>
          <a:p>
            <a:pPr algn="ctr">
              <a:lnSpc>
                <a:spcPct val="150000"/>
              </a:lnSpc>
            </a:pPr>
            <a:r>
              <a:rPr lang="en-US" sz="4400" dirty="0" smtClean="0">
                <a:latin typeface="Eras Demi ITC" pitchFamily="34" charset="0"/>
              </a:rPr>
              <a:t>Media &amp; </a:t>
            </a:r>
          </a:p>
          <a:p>
            <a:pPr algn="ctr">
              <a:lnSpc>
                <a:spcPct val="150000"/>
              </a:lnSpc>
            </a:pPr>
            <a:r>
              <a:rPr lang="en-US" sz="4400" dirty="0" smtClean="0">
                <a:latin typeface="Eras Demi ITC" pitchFamily="34" charset="0"/>
              </a:rPr>
              <a:t>Technology</a:t>
            </a:r>
            <a:endParaRPr lang="en-US" sz="4400" dirty="0">
              <a:latin typeface="Eras Demi ITC" pitchFamily="34" charset="0"/>
            </a:endParaRPr>
          </a:p>
        </p:txBody>
      </p:sp>
    </p:spTree>
  </p:cSld>
  <p:clrMapOvr>
    <a:masterClrMapping/>
  </p:clrMapOvr>
  <p:transition spd="med">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838200" y="1447800"/>
            <a:ext cx="8077200" cy="954107"/>
          </a:xfrm>
          <a:prstGeom prst="rect">
            <a:avLst/>
          </a:prstGeom>
          <a:noFill/>
          <a:ln w="9525" algn="ctr">
            <a:noFill/>
            <a:miter lim="800000"/>
            <a:headEnd/>
            <a:tailEnd/>
          </a:ln>
          <a:effectLst/>
        </p:spPr>
        <p:txBody>
          <a:bodyPr wrap="square" lIns="0" rIns="822960">
            <a:spAutoFit/>
          </a:bodyPr>
          <a:lstStyle/>
          <a:p>
            <a:pPr lvl="1"/>
            <a:r>
              <a:rPr lang="en-US" sz="2800" dirty="0" smtClean="0">
                <a:latin typeface="Eras Medium ITC"/>
              </a:rPr>
              <a:t>Develop and integrate media services and resources within the ACISD community.</a:t>
            </a:r>
            <a:endParaRPr lang="en-US" sz="2800" dirty="0">
              <a:latin typeface="Eras Medium ITC"/>
            </a:endParaRPr>
          </a:p>
        </p:txBody>
      </p:sp>
      <p:sp>
        <p:nvSpPr>
          <p:cNvPr id="28674" name="Text Box 2"/>
          <p:cNvSpPr txBox="1">
            <a:spLocks noChangeArrowheads="1"/>
          </p:cNvSpPr>
          <p:nvPr/>
        </p:nvSpPr>
        <p:spPr bwMode="auto">
          <a:xfrm>
            <a:off x="0" y="609600"/>
            <a:ext cx="79248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err="1" smtClean="0">
                <a:latin typeface="Eras Demi ITC" pitchFamily="34" charset="0"/>
              </a:rPr>
              <a:t>LMaT</a:t>
            </a:r>
            <a:r>
              <a:rPr lang="en-US" sz="2800" dirty="0" smtClean="0">
                <a:latin typeface="Eras Demi ITC" pitchFamily="34" charset="0"/>
              </a:rPr>
              <a:t> Collaborative</a:t>
            </a:r>
            <a:r>
              <a:rPr lang="en-US" sz="2800" dirty="0" smtClean="0">
                <a:latin typeface="Arial Narrow" pitchFamily="34" charset="0"/>
              </a:rPr>
              <a:t> </a:t>
            </a:r>
            <a:r>
              <a:rPr lang="en-US" sz="2800" dirty="0" smtClean="0">
                <a:latin typeface="Eras Demi ITC" pitchFamily="34" charset="0"/>
              </a:rPr>
              <a:t>Mission Statement:</a:t>
            </a:r>
            <a:endParaRPr lang="en-US" sz="2800" dirty="0">
              <a:latin typeface="Eras Demi ITC" pitchFamily="34" charset="0"/>
            </a:endParaRPr>
          </a:p>
        </p:txBody>
      </p:sp>
      <p:pic>
        <p:nvPicPr>
          <p:cNvPr id="5" name="Picture 4" descr="Dawn helping kid at Computer.JPG"/>
          <p:cNvPicPr>
            <a:picLocks noChangeAspect="1"/>
          </p:cNvPicPr>
          <p:nvPr/>
        </p:nvPicPr>
        <p:blipFill>
          <a:blip r:embed="rId3" cstate="screen"/>
          <a:stretch>
            <a:fillRect/>
          </a:stretch>
        </p:blipFill>
        <p:spPr>
          <a:xfrm>
            <a:off x="2895600" y="2650350"/>
            <a:ext cx="5305400" cy="3979050"/>
          </a:xfrm>
          <a:prstGeom prst="rect">
            <a:avLst/>
          </a:prstGeom>
        </p:spPr>
      </p:pic>
    </p:spTree>
  </p:cSld>
  <p:clrMapOvr>
    <a:masterClrMapping/>
  </p:clrMapOvr>
  <p:transition spd="med">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p:cNvPicPr>
            <a:picLocks noChangeAspect="1" noChangeArrowheads="1"/>
          </p:cNvPicPr>
          <p:nvPr/>
        </p:nvPicPr>
        <p:blipFill>
          <a:blip r:embed="rId3" cstate="screen"/>
          <a:srcRect/>
          <a:stretch>
            <a:fillRect/>
          </a:stretch>
        </p:blipFill>
        <p:spPr bwMode="auto">
          <a:xfrm>
            <a:off x="4267200" y="2971800"/>
            <a:ext cx="3821257" cy="2849750"/>
          </a:xfrm>
          <a:prstGeom prst="rect">
            <a:avLst/>
          </a:prstGeom>
          <a:noFill/>
        </p:spPr>
      </p:pic>
      <p:pic>
        <p:nvPicPr>
          <p:cNvPr id="5" name="Picture 4" descr="RFMS Library Pictures 037"/>
          <p:cNvPicPr>
            <a:picLocks noChangeAspect="1" noChangeArrowheads="1"/>
          </p:cNvPicPr>
          <p:nvPr/>
        </p:nvPicPr>
        <p:blipFill>
          <a:blip r:embed="rId4" cstate="screen"/>
          <a:srcRect/>
          <a:stretch>
            <a:fillRect/>
          </a:stretch>
        </p:blipFill>
        <p:spPr bwMode="auto">
          <a:xfrm>
            <a:off x="685800" y="2057400"/>
            <a:ext cx="3282950" cy="4267200"/>
          </a:xfrm>
          <a:prstGeom prst="rect">
            <a:avLst/>
          </a:prstGeom>
          <a:noFill/>
        </p:spPr>
      </p:pic>
      <p:pic>
        <p:nvPicPr>
          <p:cNvPr id="6" name="Picture 2" descr="C:\Users\TL Erwin\AppData\Local\Microsoft\Windows\Temporary Internet Files\Content.IE5\F1YIJLZE\MP900399620[1].jpg"/>
          <p:cNvPicPr>
            <a:picLocks noChangeAspect="1" noChangeArrowheads="1"/>
          </p:cNvPicPr>
          <p:nvPr/>
        </p:nvPicPr>
        <p:blipFill>
          <a:blip r:embed="rId5" cstate="print">
            <a:grayscl/>
          </a:blip>
          <a:srcRect/>
          <a:stretch>
            <a:fillRect/>
          </a:stretch>
        </p:blipFill>
        <p:spPr bwMode="auto">
          <a:xfrm>
            <a:off x="-228600" y="-304800"/>
            <a:ext cx="9601200" cy="8534400"/>
          </a:xfrm>
          <a:prstGeom prst="roundRect">
            <a:avLst>
              <a:gd name="adj" fmla="val 8594"/>
            </a:avLst>
          </a:prstGeom>
          <a:solidFill>
            <a:srgbClr val="FFFFFF">
              <a:shade val="85000"/>
            </a:srgbClr>
          </a:solidFill>
          <a:ln>
            <a:noFill/>
          </a:ln>
          <a:effectLst/>
        </p:spPr>
      </p:pic>
      <p:sp>
        <p:nvSpPr>
          <p:cNvPr id="7" name="Text Box 2"/>
          <p:cNvSpPr txBox="1">
            <a:spLocks noChangeArrowheads="1"/>
          </p:cNvSpPr>
          <p:nvPr/>
        </p:nvSpPr>
        <p:spPr bwMode="auto">
          <a:xfrm>
            <a:off x="-228600" y="609600"/>
            <a:ext cx="8534400" cy="1261884"/>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pPr lvl="1"/>
            <a:r>
              <a:rPr lang="en-US" sz="2800" dirty="0" smtClean="0">
                <a:latin typeface="Eras Demi ITC" pitchFamily="34" charset="0"/>
              </a:rPr>
              <a:t>Sharing the vision:  </a:t>
            </a:r>
          </a:p>
          <a:p>
            <a:pPr lvl="1"/>
            <a:r>
              <a:rPr lang="en-US" sz="2400" dirty="0" smtClean="0">
                <a:solidFill>
                  <a:srgbClr val="FFFFCC"/>
                </a:solidFill>
                <a:latin typeface="Eras Demi ITC" pitchFamily="34" charset="0"/>
              </a:rPr>
              <a:t>Create an awareness of current media services and evaluate existing and new resources</a:t>
            </a:r>
            <a:endParaRPr lang="en-US" sz="2400" dirty="0">
              <a:solidFill>
                <a:srgbClr val="FFFFCC"/>
              </a:solidFill>
              <a:latin typeface="Eras Demi ITC" pitchFamily="34" charset="0"/>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0"/>
                                        <p:tgtEl>
                                          <p:spTgt spid="6"/>
                                        </p:tgtEl>
                                      </p:cBhvr>
                                    </p:animEffect>
                                    <p:set>
                                      <p:cBhvr>
                                        <p:cTn id="7" dur="1" fill="hold">
                                          <p:stCondLst>
                                            <p:cond delay="4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2"/>
          <p:cNvSpPr txBox="1">
            <a:spLocks noChangeArrowheads="1"/>
          </p:cNvSpPr>
          <p:nvPr/>
        </p:nvSpPr>
        <p:spPr bwMode="auto">
          <a:xfrm>
            <a:off x="0" y="609600"/>
            <a:ext cx="7315200" cy="646331"/>
          </a:xfrm>
          <a:prstGeom prst="rect">
            <a:avLst/>
          </a:prstGeom>
          <a:solidFill>
            <a:schemeClr val="tx2">
              <a:lumMod val="10000"/>
              <a:alpha val="87057"/>
            </a:schemeClr>
          </a:solidFill>
          <a:ln w="9525" algn="ctr">
            <a:noFill/>
            <a:miter lim="800000"/>
            <a:headEnd/>
            <a:tailEnd/>
          </a:ln>
          <a:effectLst>
            <a:glow rad="228600">
              <a:schemeClr val="accent1">
                <a:satMod val="175000"/>
                <a:alpha val="40000"/>
              </a:schemeClr>
            </a:glow>
          </a:effectLst>
        </p:spPr>
        <p:txBody>
          <a:bodyPr wrap="square" lIns="0" rIns="822960">
            <a:spAutoFit/>
          </a:bodyPr>
          <a:lstStyle/>
          <a:p>
            <a:r>
              <a:rPr lang="en-US" sz="3600" dirty="0" smtClean="0">
                <a:latin typeface="Eras Demi ITC" pitchFamily="34" charset="0"/>
              </a:rPr>
              <a:t>        </a:t>
            </a:r>
            <a:r>
              <a:rPr lang="en-US" sz="2800" dirty="0" smtClean="0">
                <a:latin typeface="Eras Demi ITC" pitchFamily="34" charset="0"/>
              </a:rPr>
              <a:t>Sharing the vision</a:t>
            </a:r>
            <a:endParaRPr lang="en-US" sz="2800" dirty="0">
              <a:latin typeface="Eras Demi ITC" pitchFamily="34" charset="0"/>
            </a:endParaRPr>
          </a:p>
        </p:txBody>
      </p:sp>
      <p:pic>
        <p:nvPicPr>
          <p:cNvPr id="5" name="Picture 5"/>
          <p:cNvPicPr>
            <a:picLocks noChangeAspect="1" noChangeArrowheads="1"/>
          </p:cNvPicPr>
          <p:nvPr/>
        </p:nvPicPr>
        <p:blipFill>
          <a:blip r:embed="rId3" cstate="screen"/>
          <a:srcRect/>
          <a:stretch>
            <a:fillRect/>
          </a:stretch>
        </p:blipFill>
        <p:spPr bwMode="auto">
          <a:xfrm>
            <a:off x="4153523" y="2000250"/>
            <a:ext cx="4533277" cy="3333750"/>
          </a:xfrm>
          <a:prstGeom prst="rect">
            <a:avLst/>
          </a:prstGeom>
          <a:noFill/>
        </p:spPr>
      </p:pic>
      <p:sp>
        <p:nvSpPr>
          <p:cNvPr id="6" name="Text Box 2"/>
          <p:cNvSpPr txBox="1">
            <a:spLocks noChangeArrowheads="1"/>
          </p:cNvSpPr>
          <p:nvPr/>
        </p:nvSpPr>
        <p:spPr bwMode="auto">
          <a:xfrm>
            <a:off x="381000" y="1524000"/>
            <a:ext cx="4038600" cy="4247317"/>
          </a:xfrm>
          <a:prstGeom prst="rect">
            <a:avLst/>
          </a:prstGeom>
          <a:noFill/>
          <a:ln w="9525" algn="ctr">
            <a:noFill/>
            <a:miter lim="800000"/>
            <a:headEnd/>
            <a:tailEnd/>
          </a:ln>
          <a:effectLst/>
        </p:spPr>
        <p:txBody>
          <a:bodyPr wrap="square" lIns="0" rIns="822960">
            <a:spAutoFit/>
          </a:bodyPr>
          <a:lstStyle/>
          <a:p>
            <a:pPr lvl="1" indent="-457200">
              <a:lnSpc>
                <a:spcPct val="150000"/>
              </a:lnSpc>
              <a:buFont typeface="Arial" pitchFamily="34" charset="0"/>
              <a:buChar char="•"/>
            </a:pPr>
            <a:r>
              <a:rPr lang="en-US" dirty="0" smtClean="0">
                <a:latin typeface="Eras Medium ITC"/>
              </a:rPr>
              <a:t>Tech Tuesday/ Tech Thursday</a:t>
            </a:r>
          </a:p>
          <a:p>
            <a:pPr lvl="1" indent="-457200">
              <a:lnSpc>
                <a:spcPct val="150000"/>
              </a:lnSpc>
            </a:pPr>
            <a:endParaRPr lang="en-US" dirty="0" smtClean="0">
              <a:latin typeface="Eras Medium ITC"/>
            </a:endParaRPr>
          </a:p>
          <a:p>
            <a:pPr lvl="1" indent="-457200">
              <a:lnSpc>
                <a:spcPct val="150000"/>
              </a:lnSpc>
              <a:buFont typeface="Arial" pitchFamily="34" charset="0"/>
              <a:buChar char="•"/>
            </a:pPr>
            <a:r>
              <a:rPr lang="en-US" dirty="0" smtClean="0">
                <a:latin typeface="Eras Medium ITC"/>
              </a:rPr>
              <a:t>Centered around needs of staff</a:t>
            </a:r>
          </a:p>
          <a:p>
            <a:pPr lvl="1" indent="-457200">
              <a:lnSpc>
                <a:spcPct val="150000"/>
              </a:lnSpc>
            </a:pPr>
            <a:endParaRPr lang="en-US" dirty="0" smtClean="0">
              <a:latin typeface="Eras Medium ITC"/>
            </a:endParaRPr>
          </a:p>
          <a:p>
            <a:pPr lvl="1" indent="-457200">
              <a:lnSpc>
                <a:spcPct val="150000"/>
              </a:lnSpc>
              <a:buFont typeface="Arial" pitchFamily="34" charset="0"/>
              <a:buChar char="•"/>
            </a:pPr>
            <a:r>
              <a:rPr lang="en-US" dirty="0" smtClean="0">
                <a:latin typeface="Eras Medium ITC"/>
              </a:rPr>
              <a:t>Focused on strategies that improve student performance</a:t>
            </a:r>
            <a:endParaRPr lang="en-US" dirty="0">
              <a:latin typeface="Eras Medium ITC"/>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par>
                          <p:cTn id="8" fill="hold">
                            <p:stCondLst>
                              <p:cond delay="2500"/>
                            </p:stCondLst>
                            <p:childTnLst>
                              <p:par>
                                <p:cTn id="9" presetID="10" presetClass="entr" presetSubtype="0" fill="hold" grpId="0" nodeType="afterEffect">
                                  <p:stCondLst>
                                    <p:cond delay="500"/>
                                  </p:stCondLst>
                                  <p:childTnLst>
                                    <p:set>
                                      <p:cBhvr>
                                        <p:cTn id="10" dur="1" fill="hold">
                                          <p:stCondLst>
                                            <p:cond delay="0"/>
                                          </p:stCondLst>
                                        </p:cTn>
                                        <p:tgtEl>
                                          <p:spTgt spid="6">
                                            <p:txEl>
                                              <p:pRg st="2" end="2"/>
                                            </p:txEl>
                                          </p:spTgt>
                                        </p:tgtEl>
                                        <p:attrNameLst>
                                          <p:attrName>style.visibility</p:attrName>
                                        </p:attrNameLst>
                                      </p:cBhvr>
                                      <p:to>
                                        <p:strVal val="visible"/>
                                      </p:to>
                                    </p:set>
                                    <p:animEffect transition="in" filter="fade">
                                      <p:cBhvr>
                                        <p:cTn id="11" dur="2000"/>
                                        <p:tgtEl>
                                          <p:spTgt spid="6">
                                            <p:txEl>
                                              <p:pRg st="2" end="2"/>
                                            </p:txEl>
                                          </p:spTgt>
                                        </p:tgtEl>
                                      </p:cBhvr>
                                    </p:animEffect>
                                  </p:childTnLst>
                                </p:cTn>
                              </p:par>
                            </p:childTnLst>
                          </p:cTn>
                        </p:par>
                        <p:par>
                          <p:cTn id="12" fill="hold">
                            <p:stCondLst>
                              <p:cond delay="5000"/>
                            </p:stCondLst>
                            <p:childTnLst>
                              <p:par>
                                <p:cTn id="13" presetID="10" presetClass="entr" presetSubtype="0" fill="hold" grpId="0" nodeType="afterEffect">
                                  <p:stCondLst>
                                    <p:cond delay="500"/>
                                  </p:stCondLst>
                                  <p:childTnLst>
                                    <p:set>
                                      <p:cBhvr>
                                        <p:cTn id="14" dur="1" fill="hold">
                                          <p:stCondLst>
                                            <p:cond delay="0"/>
                                          </p:stCondLst>
                                        </p:cTn>
                                        <p:tgtEl>
                                          <p:spTgt spid="6">
                                            <p:txEl>
                                              <p:pRg st="4" end="4"/>
                                            </p:txEl>
                                          </p:spTgt>
                                        </p:tgtEl>
                                        <p:attrNameLst>
                                          <p:attrName>style.visibility</p:attrName>
                                        </p:attrNameLst>
                                      </p:cBhvr>
                                      <p:to>
                                        <p:strVal val="visible"/>
                                      </p:to>
                                    </p:set>
                                    <p:animEffect transition="in" filter="fade">
                                      <p:cBhvr>
                                        <p:cTn id="15" dur="20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3" advAuto="50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1948</TotalTime>
  <Words>1688</Words>
  <Application>Microsoft Office PowerPoint</Application>
  <PresentationFormat>On-screen Show (4:3)</PresentationFormat>
  <Paragraphs>277</Paragraphs>
  <Slides>33</Slides>
  <Notes>33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Foundry</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TL Erwin</dc:creator>
  <cp:lastModifiedBy>lblib</cp:lastModifiedBy>
  <cp:revision>233</cp:revision>
  <dcterms:created xsi:type="dcterms:W3CDTF">2009-07-19T17:05:45Z</dcterms:created>
  <dcterms:modified xsi:type="dcterms:W3CDTF">2011-02-09T16:25:30Z</dcterms:modified>
</cp:coreProperties>
</file>